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0"/>
  </p:notesMasterIdLst>
  <p:sldIdLst>
    <p:sldId id="256" r:id="rId2"/>
    <p:sldId id="349" r:id="rId3"/>
    <p:sldId id="396" r:id="rId4"/>
    <p:sldId id="354" r:id="rId5"/>
    <p:sldId id="356" r:id="rId6"/>
    <p:sldId id="358" r:id="rId7"/>
    <p:sldId id="364" r:id="rId8"/>
    <p:sldId id="372" r:id="rId9"/>
    <p:sldId id="373" r:id="rId10"/>
    <p:sldId id="403" r:id="rId11"/>
    <p:sldId id="405" r:id="rId12"/>
    <p:sldId id="369" r:id="rId13"/>
    <p:sldId id="375" r:id="rId14"/>
    <p:sldId id="381" r:id="rId15"/>
    <p:sldId id="377" r:id="rId16"/>
    <p:sldId id="407" r:id="rId17"/>
    <p:sldId id="406" r:id="rId18"/>
    <p:sldId id="309" r:id="rId19"/>
  </p:sldIdLst>
  <p:sldSz cx="9144000" cy="6858000" type="screen4x3"/>
  <p:notesSz cx="6858000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Hirsch" initials="CH" lastIdx="7" clrIdx="0">
    <p:extLst>
      <p:ext uri="{19B8F6BF-5375-455C-9EA6-DF929625EA0E}">
        <p15:presenceInfo xmlns:p15="http://schemas.microsoft.com/office/powerpoint/2012/main" userId="Christian Hir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AAF"/>
    <a:srgbClr val="B8D8DA"/>
    <a:srgbClr val="4BACC6"/>
    <a:srgbClr val="F8F8F8"/>
    <a:srgbClr val="E9F1F5"/>
    <a:srgbClr val="F2F2F2"/>
    <a:srgbClr val="FDEFE9"/>
    <a:srgbClr val="E2E2E2"/>
    <a:srgbClr val="FAC09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DC903-D5FC-4548-BA4C-357861E0855A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7FC96-1A92-4957-A1BD-BEFFE6DD453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25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Master-</a:t>
            </a: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noProof="0" smtClean="0"/>
              <a:t>Stefan Bender, Research Data and Service Centre, Deutsche Bundesbank</a:t>
            </a:r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B3DA087-4E38-0341-A689-1F0CE3BC0E76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0"/>
          </p:nvPr>
        </p:nvSpPr>
        <p:spPr>
          <a:xfrm>
            <a:off x="409575" y="57150"/>
            <a:ext cx="7362826" cy="400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277225" cy="611187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574" y="1419226"/>
            <a:ext cx="8277225" cy="4706938"/>
          </a:xfrm>
        </p:spPr>
        <p:txBody>
          <a:bodyPr/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noProof="0" smtClean="0"/>
              <a:t>Stefan Bender, Research Data and Service Centre, Deutsche Bundesbank</a:t>
            </a:r>
            <a:endParaRPr lang="en-GB" noProof="0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B3DA087-4E38-0341-A689-1F0CE3BC0E76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10"/>
          </p:nvPr>
        </p:nvSpPr>
        <p:spPr>
          <a:xfrm>
            <a:off x="409575" y="57150"/>
            <a:ext cx="7362826" cy="400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277225" cy="611187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09574" y="1419226"/>
            <a:ext cx="8277225" cy="4706938"/>
          </a:xfrm>
        </p:spPr>
        <p:txBody>
          <a:bodyPr/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noProof="0" smtClean="0"/>
              <a:t>Stefan Bender, Research Data and Service Centre, Deutsche Bundesbank</a:t>
            </a:r>
            <a:endParaRPr lang="en-GB" noProof="0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B3DA087-4E38-0341-A689-1F0CE3BC0E76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idx="10"/>
          </p:nvPr>
        </p:nvSpPr>
        <p:spPr>
          <a:xfrm>
            <a:off x="409575" y="57150"/>
            <a:ext cx="7362826" cy="400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577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-1" y="-255"/>
            <a:ext cx="9144001" cy="526466"/>
            <a:chOff x="-1" y="-255"/>
            <a:chExt cx="9144001" cy="52646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-1" y="-255"/>
              <a:ext cx="9144001" cy="526466"/>
            </a:xfrm>
            <a:prstGeom prst="rect">
              <a:avLst/>
            </a:prstGeom>
            <a:solidFill>
              <a:srgbClr val="00A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27" y="43186"/>
              <a:ext cx="1138770" cy="43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noProof="0" smtClean="0"/>
              <a:t>Stefan Bender, Research Data and Service Centre, Deutsche Bundesbank</a:t>
            </a:r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B3DA087-4E38-0341-A689-1F0CE3BC0E76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undesbank.de/en/bundesbank/research/rdsc/data-access" TargetMode="Externa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8151" y="2461042"/>
            <a:ext cx="4934310" cy="2701508"/>
          </a:xfrm>
        </p:spPr>
        <p:txBody>
          <a:bodyPr anchor="t">
            <a:no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2</a:t>
            </a:r>
            <a:r>
              <a:rPr lang="en-GB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of the INEXDA Working Group on Data Access</a:t>
            </a:r>
            <a:b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Stefan Bender, Deutsche Bundesbank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Jannick Blaschke, </a:t>
            </a:r>
            <a:r>
              <a:rPr lang="en-GB" sz="1600" dirty="0" smtClean="0">
                <a:latin typeface="Arial"/>
                <a:cs typeface="Arial"/>
              </a:rPr>
              <a:t>Deutsche Bundesbank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Hirsch, </a:t>
            </a:r>
            <a:r>
              <a:rPr lang="en-GB" sz="1600" dirty="0" smtClean="0">
                <a:latin typeface="Arial"/>
                <a:cs typeface="Arial"/>
              </a:rPr>
              <a:t>Deutsche Bundesbank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/>
                <a:cs typeface="Arial"/>
              </a:rPr>
              <a:t/>
            </a:r>
            <a:br>
              <a:rPr lang="en-GB" sz="1800" dirty="0" smtClean="0">
                <a:latin typeface="Arial"/>
                <a:cs typeface="Arial"/>
              </a:rPr>
            </a:b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6" name="Bild 5" descr="Netzwerk-Leiste_Zeichenfläche 1.png"/>
          <p:cNvPicPr>
            <a:picLocks noChangeAspect="1"/>
          </p:cNvPicPr>
          <p:nvPr/>
        </p:nvPicPr>
        <p:blipFill rotWithShape="1">
          <a:blip r:embed="rId2"/>
          <a:srcRect l="-1" t="1792" r="444" b="1"/>
          <a:stretch/>
        </p:blipFill>
        <p:spPr>
          <a:xfrm>
            <a:off x="-4732" y="0"/>
            <a:ext cx="9151200" cy="21581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3" y="2639829"/>
            <a:ext cx="3027814" cy="11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56611" y="6419329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views expressed here do not necessarily reflect the opinion of the Deutsche Bundesbank, the INEXDA network, or the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Eurosystem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6611" y="5317404"/>
            <a:ext cx="8393788" cy="947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INEXDA Meeting</a:t>
            </a:r>
          </a:p>
          <a:p>
            <a:pPr algn="l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21-22 November 2019</a:t>
            </a:r>
          </a:p>
          <a:p>
            <a:pPr algn="l"/>
            <a:r>
              <a:rPr lang="de-DE" sz="1600" dirty="0" smtClean="0">
                <a:latin typeface="Arial"/>
                <a:cs typeface="Arial"/>
              </a:rPr>
              <a:t>Banque de France, Paris</a:t>
            </a:r>
            <a:endParaRPr lang="en-GB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Factsheet</a:t>
            </a:r>
            <a:r>
              <a:rPr lang="en-GB" dirty="0" smtClean="0"/>
              <a:t>: Databases, -families and sets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idx="10"/>
          </p:nvPr>
        </p:nvSpPr>
        <p:spPr>
          <a:xfrm>
            <a:off x="409574" y="65776"/>
            <a:ext cx="7578486" cy="400049"/>
          </a:xfrm>
        </p:spPr>
        <p:txBody>
          <a:bodyPr anchor="ctr"/>
          <a:lstStyle/>
          <a:p>
            <a:r>
              <a:rPr lang="en-US" sz="1700" b="1" dirty="0" smtClean="0"/>
              <a:t>Types 2 and 3: </a:t>
            </a:r>
            <a:r>
              <a:rPr lang="en-US" sz="1700" dirty="0"/>
              <a:t>Relation between databases and datasets</a:t>
            </a:r>
            <a:endParaRPr lang="en-GB" sz="1700" dirty="0">
              <a:solidFill>
                <a:srgbClr val="F8F8F8"/>
              </a:solidFill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23277"/>
              </p:ext>
            </p:extLst>
          </p:nvPr>
        </p:nvGraphicFramePr>
        <p:xfrm>
          <a:off x="438148" y="2908563"/>
          <a:ext cx="8248651" cy="1990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6">
                  <a:extLst>
                    <a:ext uri="{9D8B030D-6E8A-4147-A177-3AD203B41FA5}">
                      <a16:colId xmlns:a16="http://schemas.microsoft.com/office/drawing/2014/main" val="289392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11292161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val="2813032455"/>
                    </a:ext>
                  </a:extLst>
                </a:gridCol>
              </a:tblGrid>
              <a:tr h="308041">
                <a:tc>
                  <a:txBody>
                    <a:bodyPr/>
                    <a:lstStyle/>
                    <a:p>
                      <a:pPr algn="l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Definitions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 smtClean="0"/>
                        <a:t>Examples</a:t>
                      </a:r>
                      <a:endParaRPr lang="en-GB" sz="1600" b="1" i="1" dirty="0"/>
                    </a:p>
                  </a:txBody>
                  <a:tcPr anchor="b"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47086"/>
                  </a:ext>
                </a:extLst>
              </a:tr>
              <a:tr h="405093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169AAF"/>
                          </a:solidFill>
                        </a:rPr>
                        <a:t>Database</a:t>
                      </a:r>
                      <a:endParaRPr lang="en-GB" b="1" dirty="0">
                        <a:solidFill>
                          <a:srgbClr val="169A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Collection of multiple datasets.</a:t>
                      </a:r>
                    </a:p>
                  </a:txBody>
                  <a:tcP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Money Market</a:t>
                      </a:r>
                      <a:r>
                        <a:rPr lang="en-GB" sz="1600" i="1" baseline="0" dirty="0" smtClean="0"/>
                        <a:t> Statistical Reporting (MMSR)</a:t>
                      </a:r>
                      <a:endParaRPr lang="en-GB" sz="1600" i="1" dirty="0"/>
                    </a:p>
                  </a:txBody>
                  <a:tcPr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55284"/>
                  </a:ext>
                </a:extLst>
              </a:tr>
              <a:tr h="54491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169AAF"/>
                          </a:solidFill>
                        </a:rPr>
                        <a:t>Dataset</a:t>
                      </a:r>
                      <a:r>
                        <a:rPr lang="en-GB" b="1" baseline="0" dirty="0" smtClean="0">
                          <a:solidFill>
                            <a:srgbClr val="169AAF"/>
                          </a:solidFill>
                        </a:rPr>
                        <a:t> family</a:t>
                      </a:r>
                      <a:endParaRPr lang="en-GB" b="1" dirty="0">
                        <a:solidFill>
                          <a:srgbClr val="169A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Group</a:t>
                      </a:r>
                      <a:r>
                        <a:rPr lang="en-GB" sz="1600" baseline="0" dirty="0" smtClean="0"/>
                        <a:t> of datasets, which only differ in their temporal coverage.</a:t>
                      </a:r>
                      <a:endParaRPr lang="en-GB" sz="1600" dirty="0" smtClean="0"/>
                    </a:p>
                  </a:txBody>
                  <a:tcP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err="1" smtClean="0"/>
                        <a:t>MMSR_formally</a:t>
                      </a:r>
                      <a:r>
                        <a:rPr lang="en-GB" sz="1600" i="1" dirty="0" smtClean="0"/>
                        <a:t>-anonymised</a:t>
                      </a:r>
                    </a:p>
                    <a:p>
                      <a:endParaRPr lang="en-GB" sz="1600" i="1" dirty="0"/>
                    </a:p>
                  </a:txBody>
                  <a:tcPr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11699"/>
                  </a:ext>
                </a:extLst>
              </a:tr>
              <a:tr h="54491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169AAF"/>
                          </a:solidFill>
                        </a:rPr>
                        <a:t>Dataset</a:t>
                      </a:r>
                      <a:endParaRPr lang="en-GB" b="1" dirty="0">
                        <a:solidFill>
                          <a:srgbClr val="169A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Subset of a database and a dataset</a:t>
                      </a:r>
                      <a:r>
                        <a:rPr lang="en-GB" sz="1600" baseline="0" dirty="0" smtClean="0"/>
                        <a:t> family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600" i="1" dirty="0" smtClean="0"/>
                        <a:t>MMSR_2015-2018_formally-anonymised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i="1" dirty="0" smtClean="0"/>
                        <a:t>MMSR_2015-2019_formally-anonymised</a:t>
                      </a:r>
                      <a:endParaRPr lang="en-GB" sz="1600" i="1" dirty="0"/>
                    </a:p>
                  </a:txBody>
                  <a:tcPr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50941"/>
                  </a:ext>
                </a:extLst>
              </a:tr>
            </a:tbl>
          </a:graphicData>
        </a:graphic>
      </p:graphicFrame>
      <p:sp>
        <p:nvSpPr>
          <p:cNvPr id="22" name="Inhaltsplatzhalter 11"/>
          <p:cNvSpPr txBox="1">
            <a:spLocks/>
          </p:cNvSpPr>
          <p:nvPr/>
        </p:nvSpPr>
        <p:spPr>
          <a:xfrm>
            <a:off x="381001" y="1390650"/>
            <a:ext cx="8277224" cy="1466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While </a:t>
            </a:r>
            <a:r>
              <a:rPr lang="en-US" sz="1800" dirty="0"/>
              <a:t>discussing </a:t>
            </a:r>
            <a:r>
              <a:rPr lang="en-US" sz="1800" dirty="0" smtClean="0"/>
              <a:t>the </a:t>
            </a:r>
            <a:r>
              <a:rPr lang="en-US" sz="1800" dirty="0"/>
              <a:t>INEXDA </a:t>
            </a:r>
            <a:r>
              <a:rPr lang="en-US" sz="1800" dirty="0" err="1"/>
              <a:t>annodata</a:t>
            </a:r>
            <a:r>
              <a:rPr lang="en-US" sz="1800" dirty="0"/>
              <a:t> schema all participants agreed to </a:t>
            </a:r>
            <a:r>
              <a:rPr lang="en-US" sz="1800" dirty="0">
                <a:solidFill>
                  <a:srgbClr val="169AAF"/>
                </a:solidFill>
              </a:rPr>
              <a:t>introduce a “datasets family” as a new concept </a:t>
            </a:r>
            <a:r>
              <a:rPr lang="en-US" sz="1800" dirty="0"/>
              <a:t>between the database and dataset.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This </a:t>
            </a:r>
            <a:r>
              <a:rPr lang="en-US" sz="1800" dirty="0"/>
              <a:t>allows accommodating the fact that researchers may get access to the current dataset version as well as to future updated </a:t>
            </a:r>
            <a:r>
              <a:rPr lang="en-US" sz="1800" dirty="0" smtClean="0"/>
              <a:t>versions. </a:t>
            </a:r>
          </a:p>
        </p:txBody>
      </p:sp>
    </p:spTree>
    <p:extLst>
      <p:ext uri="{BB962C8B-B14F-4D97-AF65-F5344CB8AC3E}">
        <p14:creationId xmlns:p14="http://schemas.microsoft.com/office/powerpoint/2010/main" val="3522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71" name="Titel 1"/>
          <p:cNvSpPr txBox="1">
            <a:spLocks/>
          </p:cNvSpPr>
          <p:nvPr/>
        </p:nvSpPr>
        <p:spPr>
          <a:xfrm>
            <a:off x="409574" y="646113"/>
            <a:ext cx="8277225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Fictional example</a:t>
            </a:r>
            <a:r>
              <a:rPr lang="en-GB" dirty="0" smtClean="0"/>
              <a:t>: Structure of MMSR </a:t>
            </a:r>
            <a:r>
              <a:rPr lang="en-GB" dirty="0" err="1" smtClean="0"/>
              <a:t>annodata</a:t>
            </a:r>
            <a:endParaRPr lang="en-GB" dirty="0"/>
          </a:p>
        </p:txBody>
      </p:sp>
      <p:cxnSp>
        <p:nvCxnSpPr>
          <p:cNvPr id="72" name="Gewinkelter Verbinder 71"/>
          <p:cNvCxnSpPr>
            <a:stCxn id="77" idx="3"/>
            <a:endCxn id="78" idx="1"/>
          </p:cNvCxnSpPr>
          <p:nvPr/>
        </p:nvCxnSpPr>
        <p:spPr>
          <a:xfrm flipV="1">
            <a:off x="914966" y="2692260"/>
            <a:ext cx="550866" cy="109388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r Verbinder 72"/>
          <p:cNvCxnSpPr>
            <a:stCxn id="77" idx="3"/>
            <a:endCxn id="76" idx="1"/>
          </p:cNvCxnSpPr>
          <p:nvPr/>
        </p:nvCxnSpPr>
        <p:spPr>
          <a:xfrm>
            <a:off x="914966" y="3786144"/>
            <a:ext cx="550866" cy="140121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76"/>
          <p:cNvSpPr/>
          <p:nvPr/>
        </p:nvSpPr>
        <p:spPr>
          <a:xfrm>
            <a:off x="126606" y="3574915"/>
            <a:ext cx="788360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MMSR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5171843" y="1776709"/>
            <a:ext cx="1927698" cy="9486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Secure on-site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Formally anonym.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External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Scientific research</a:t>
            </a:r>
          </a:p>
        </p:txBody>
      </p:sp>
      <p:sp>
        <p:nvSpPr>
          <p:cNvPr id="81" name="Abgerundetes Rechteck 80"/>
          <p:cNvSpPr/>
          <p:nvPr/>
        </p:nvSpPr>
        <p:spPr>
          <a:xfrm>
            <a:off x="5171843" y="2827752"/>
            <a:ext cx="1927698" cy="8922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Secure </a:t>
            </a:r>
            <a:r>
              <a:rPr lang="en-GB" sz="1400" b="1" dirty="0">
                <a:solidFill>
                  <a:schemeClr val="tx1"/>
                </a:solidFill>
              </a:rPr>
              <a:t>o</a:t>
            </a:r>
            <a:r>
              <a:rPr lang="en-GB" sz="1400" b="1" dirty="0" smtClean="0">
                <a:solidFill>
                  <a:schemeClr val="tx1"/>
                </a:solidFill>
              </a:rPr>
              <a:t>n-site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Formally anonym.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Internal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Scientific research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5171843" y="4167397"/>
            <a:ext cx="1927698" cy="9486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No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Non-anonym.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External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Scientific research</a:t>
            </a:r>
          </a:p>
        </p:txBody>
      </p:sp>
      <p:sp>
        <p:nvSpPr>
          <p:cNvPr id="83" name="Abgerundetes Rechteck 82"/>
          <p:cNvSpPr/>
          <p:nvPr/>
        </p:nvSpPr>
        <p:spPr>
          <a:xfrm>
            <a:off x="5171843" y="5209809"/>
            <a:ext cx="1927698" cy="8922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On-site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Non-anonym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Internal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Scientific research</a:t>
            </a:r>
          </a:p>
        </p:txBody>
      </p:sp>
      <p:sp>
        <p:nvSpPr>
          <p:cNvPr id="84" name="Abgerundetes Rechteck 83"/>
          <p:cNvSpPr/>
          <p:nvPr/>
        </p:nvSpPr>
        <p:spPr>
          <a:xfrm>
            <a:off x="7268062" y="1776162"/>
            <a:ext cx="1694785" cy="9486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Application &amp; CV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RDC contract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Formal undertaking</a:t>
            </a:r>
          </a:p>
        </p:txBody>
      </p:sp>
      <p:sp>
        <p:nvSpPr>
          <p:cNvPr id="85" name="Abgerundetes Rechteck 84"/>
          <p:cNvSpPr/>
          <p:nvPr/>
        </p:nvSpPr>
        <p:spPr>
          <a:xfrm>
            <a:off x="7268062" y="2827205"/>
            <a:ext cx="1733573" cy="8922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Line manager approval</a:t>
            </a:r>
          </a:p>
        </p:txBody>
      </p:sp>
      <p:sp>
        <p:nvSpPr>
          <p:cNvPr id="86" name="Abgerundetes Rechteck 85"/>
          <p:cNvSpPr/>
          <p:nvPr/>
        </p:nvSpPr>
        <p:spPr>
          <a:xfrm>
            <a:off x="7268062" y="4166850"/>
            <a:ext cx="1733573" cy="9486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-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87" name="Abgerundetes Rechteck 86"/>
          <p:cNvSpPr/>
          <p:nvPr/>
        </p:nvSpPr>
        <p:spPr>
          <a:xfrm>
            <a:off x="7268062" y="5209262"/>
            <a:ext cx="1733573" cy="8922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Form 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tx1"/>
                </a:solidFill>
              </a:rPr>
              <a:t>Form B</a:t>
            </a:r>
          </a:p>
        </p:txBody>
      </p:sp>
      <p:sp>
        <p:nvSpPr>
          <p:cNvPr id="88" name="Abgerundetes Rechteck 87"/>
          <p:cNvSpPr/>
          <p:nvPr/>
        </p:nvSpPr>
        <p:spPr>
          <a:xfrm>
            <a:off x="7268062" y="3813169"/>
            <a:ext cx="1733573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…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5171843" y="3813168"/>
            <a:ext cx="1927698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…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cxnSp>
        <p:nvCxnSpPr>
          <p:cNvPr id="90" name="Gewinkelter Verbinder 89"/>
          <p:cNvCxnSpPr>
            <a:stCxn id="79" idx="3"/>
            <a:endCxn id="82" idx="1"/>
          </p:cNvCxnSpPr>
          <p:nvPr/>
        </p:nvCxnSpPr>
        <p:spPr>
          <a:xfrm>
            <a:off x="4796288" y="3786144"/>
            <a:ext cx="375555" cy="85557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Gewinkelter Verbinder 90"/>
          <p:cNvCxnSpPr>
            <a:stCxn id="79" idx="3"/>
            <a:endCxn id="83" idx="1"/>
          </p:cNvCxnSpPr>
          <p:nvPr/>
        </p:nvCxnSpPr>
        <p:spPr>
          <a:xfrm>
            <a:off x="4796288" y="3786144"/>
            <a:ext cx="375555" cy="186976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winkelter Verbinder 91"/>
          <p:cNvCxnSpPr>
            <a:stCxn id="79" idx="3"/>
            <a:endCxn id="81" idx="1"/>
          </p:cNvCxnSpPr>
          <p:nvPr/>
        </p:nvCxnSpPr>
        <p:spPr>
          <a:xfrm flipV="1">
            <a:off x="4796288" y="3273854"/>
            <a:ext cx="375555" cy="51229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r Verbinder 92"/>
          <p:cNvCxnSpPr>
            <a:stCxn id="79" idx="3"/>
            <a:endCxn id="80" idx="1"/>
          </p:cNvCxnSpPr>
          <p:nvPr/>
        </p:nvCxnSpPr>
        <p:spPr>
          <a:xfrm flipV="1">
            <a:off x="4796288" y="2251035"/>
            <a:ext cx="375555" cy="153510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/>
          <p:cNvCxnSpPr>
            <a:stCxn id="82" idx="3"/>
            <a:endCxn id="86" idx="1"/>
          </p:cNvCxnSpPr>
          <p:nvPr/>
        </p:nvCxnSpPr>
        <p:spPr>
          <a:xfrm flipV="1">
            <a:off x="7099541" y="4641176"/>
            <a:ext cx="168521" cy="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/>
          <p:cNvCxnSpPr>
            <a:stCxn id="83" idx="3"/>
            <a:endCxn id="87" idx="1"/>
          </p:cNvCxnSpPr>
          <p:nvPr/>
        </p:nvCxnSpPr>
        <p:spPr>
          <a:xfrm flipV="1">
            <a:off x="7099541" y="5655364"/>
            <a:ext cx="168521" cy="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>
            <a:stCxn id="81" idx="3"/>
            <a:endCxn id="85" idx="1"/>
          </p:cNvCxnSpPr>
          <p:nvPr/>
        </p:nvCxnSpPr>
        <p:spPr>
          <a:xfrm flipV="1">
            <a:off x="7099541" y="3273307"/>
            <a:ext cx="168521" cy="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>
            <a:stCxn id="80" idx="3"/>
            <a:endCxn id="84" idx="1"/>
          </p:cNvCxnSpPr>
          <p:nvPr/>
        </p:nvCxnSpPr>
        <p:spPr>
          <a:xfrm flipV="1">
            <a:off x="7099541" y="2250488"/>
            <a:ext cx="168521" cy="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Abgerundetes Rechteck 97"/>
          <p:cNvSpPr/>
          <p:nvPr/>
        </p:nvSpPr>
        <p:spPr>
          <a:xfrm>
            <a:off x="150689" y="1434416"/>
            <a:ext cx="838707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99" name="Abgerundetes Rechteck 98"/>
          <p:cNvSpPr/>
          <p:nvPr/>
        </p:nvSpPr>
        <p:spPr>
          <a:xfrm>
            <a:off x="1639287" y="1438256"/>
            <a:ext cx="1396996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Dataset family</a:t>
            </a:r>
          </a:p>
        </p:txBody>
      </p:sp>
      <p:sp>
        <p:nvSpPr>
          <p:cNvPr id="100" name="Abgerundetes Rechteck 99"/>
          <p:cNvSpPr/>
          <p:nvPr/>
        </p:nvSpPr>
        <p:spPr>
          <a:xfrm>
            <a:off x="3686174" y="1434416"/>
            <a:ext cx="1190626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Access regime</a:t>
            </a:r>
          </a:p>
        </p:txBody>
      </p:sp>
      <p:sp>
        <p:nvSpPr>
          <p:cNvPr id="101" name="Abgerundetes Rechteck 100"/>
          <p:cNvSpPr/>
          <p:nvPr/>
        </p:nvSpPr>
        <p:spPr>
          <a:xfrm>
            <a:off x="5171843" y="1434416"/>
            <a:ext cx="1927698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Access mode</a:t>
            </a:r>
          </a:p>
        </p:txBody>
      </p:sp>
      <p:sp>
        <p:nvSpPr>
          <p:cNvPr id="102" name="Abgerundetes Rechteck 101"/>
          <p:cNvSpPr/>
          <p:nvPr/>
        </p:nvSpPr>
        <p:spPr>
          <a:xfrm>
            <a:off x="7275130" y="1434416"/>
            <a:ext cx="1687717" cy="259921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Access protocol</a:t>
            </a:r>
          </a:p>
        </p:txBody>
      </p:sp>
      <p:cxnSp>
        <p:nvCxnSpPr>
          <p:cNvPr id="238" name="Gewinkelter Verbinder 237"/>
          <p:cNvCxnSpPr>
            <a:stCxn id="76" idx="3"/>
            <a:endCxn id="79" idx="1"/>
          </p:cNvCxnSpPr>
          <p:nvPr/>
        </p:nvCxnSpPr>
        <p:spPr>
          <a:xfrm flipV="1">
            <a:off x="3278034" y="3786144"/>
            <a:ext cx="446239" cy="140121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Gewinkelter Verbinder 240"/>
          <p:cNvCxnSpPr>
            <a:stCxn id="78" idx="3"/>
            <a:endCxn id="79" idx="1"/>
          </p:cNvCxnSpPr>
          <p:nvPr/>
        </p:nvCxnSpPr>
        <p:spPr>
          <a:xfrm>
            <a:off x="3278035" y="2692260"/>
            <a:ext cx="446238" cy="109388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Abgerundetes Rechteck 75"/>
          <p:cNvSpPr/>
          <p:nvPr/>
        </p:nvSpPr>
        <p:spPr>
          <a:xfrm>
            <a:off x="1465832" y="4296831"/>
            <a:ext cx="1812202" cy="1781049"/>
          </a:xfrm>
          <a:prstGeom prst="roundRect">
            <a:avLst>
              <a:gd name="adj" fmla="val 6539"/>
            </a:avLst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MMSR_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non-anonymised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1465832" y="1776709"/>
            <a:ext cx="1812203" cy="1831101"/>
          </a:xfrm>
          <a:prstGeom prst="roundRect">
            <a:avLst>
              <a:gd name="adj" fmla="val 7200"/>
            </a:avLst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MMSR_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formally-anonymised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724273" y="3501149"/>
            <a:ext cx="1072015" cy="569989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BBk_access_regime_1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1616419" y="4916258"/>
            <a:ext cx="1514864" cy="326987"/>
          </a:xfrm>
          <a:prstGeom prst="roundRect">
            <a:avLst/>
          </a:prstGeom>
          <a:solidFill>
            <a:srgbClr val="4BACC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[…] </a:t>
            </a:r>
            <a:r>
              <a:rPr lang="en-GB" sz="1400" dirty="0" smtClean="0">
                <a:solidFill>
                  <a:schemeClr val="bg1"/>
                </a:solidFill>
              </a:rPr>
              <a:t>_2016-17*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3" name="Abgerundetes Rechteck 102"/>
          <p:cNvSpPr/>
          <p:nvPr/>
        </p:nvSpPr>
        <p:spPr>
          <a:xfrm>
            <a:off x="1616419" y="5296916"/>
            <a:ext cx="1514864" cy="326987"/>
          </a:xfrm>
          <a:prstGeom prst="roundRect">
            <a:avLst/>
          </a:prstGeom>
          <a:solidFill>
            <a:srgbClr val="4BACC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[…] </a:t>
            </a:r>
            <a:r>
              <a:rPr lang="en-GB" sz="1400" dirty="0" smtClean="0">
                <a:solidFill>
                  <a:schemeClr val="bg1"/>
                </a:solidFill>
              </a:rPr>
              <a:t>_2016-18*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1611791" y="5677575"/>
            <a:ext cx="1514864" cy="326987"/>
          </a:xfrm>
          <a:prstGeom prst="roundRect">
            <a:avLst/>
          </a:prstGeom>
          <a:solidFill>
            <a:srgbClr val="4BACC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[…] </a:t>
            </a:r>
            <a:r>
              <a:rPr lang="en-GB" sz="1400" dirty="0" smtClean="0">
                <a:solidFill>
                  <a:schemeClr val="bg1"/>
                </a:solidFill>
              </a:rPr>
              <a:t>_2016-19*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1609477" y="2403595"/>
            <a:ext cx="1514864" cy="326987"/>
          </a:xfrm>
          <a:prstGeom prst="roundRect">
            <a:avLst/>
          </a:prstGeom>
          <a:solidFill>
            <a:srgbClr val="4BACC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[…] </a:t>
            </a:r>
            <a:r>
              <a:rPr lang="en-GB" sz="1400" dirty="0" smtClean="0">
                <a:solidFill>
                  <a:schemeClr val="bg1"/>
                </a:solidFill>
              </a:rPr>
              <a:t>_2016-17*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6" name="Abgerundetes Rechteck 105"/>
          <p:cNvSpPr/>
          <p:nvPr/>
        </p:nvSpPr>
        <p:spPr>
          <a:xfrm>
            <a:off x="1609477" y="2784253"/>
            <a:ext cx="1514864" cy="326987"/>
          </a:xfrm>
          <a:prstGeom prst="roundRect">
            <a:avLst/>
          </a:prstGeom>
          <a:solidFill>
            <a:srgbClr val="4BACC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[…] </a:t>
            </a:r>
            <a:r>
              <a:rPr lang="en-GB" sz="1400" dirty="0" smtClean="0">
                <a:solidFill>
                  <a:schemeClr val="bg1"/>
                </a:solidFill>
              </a:rPr>
              <a:t>_2016-18*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604849" y="3164912"/>
            <a:ext cx="1514864" cy="326987"/>
          </a:xfrm>
          <a:prstGeom prst="roundRect">
            <a:avLst/>
          </a:prstGeom>
          <a:solidFill>
            <a:srgbClr val="4BACC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[…] </a:t>
            </a:r>
            <a:r>
              <a:rPr lang="en-GB" sz="1400" dirty="0" smtClean="0">
                <a:solidFill>
                  <a:schemeClr val="bg1"/>
                </a:solidFill>
              </a:rPr>
              <a:t>_2016-19*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8" name="Fußzeilenplatzhalter 3"/>
          <p:cNvSpPr txBox="1">
            <a:spLocks/>
          </p:cNvSpPr>
          <p:nvPr/>
        </p:nvSpPr>
        <p:spPr>
          <a:xfrm>
            <a:off x="409574" y="6131056"/>
            <a:ext cx="7362826" cy="2825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* Datasets</a:t>
            </a:r>
            <a:endParaRPr lang="en-US" sz="1400" i="1" dirty="0"/>
          </a:p>
        </p:txBody>
      </p:sp>
      <p:sp>
        <p:nvSpPr>
          <p:cNvPr id="109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en-US" sz="1700" b="1" dirty="0"/>
              <a:t>Combining </a:t>
            </a:r>
            <a:r>
              <a:rPr lang="en-US" sz="1700" b="1" dirty="0" smtClean="0"/>
              <a:t>types </a:t>
            </a:r>
            <a:r>
              <a:rPr lang="en-US" sz="1700" b="1" dirty="0"/>
              <a:t>1, 2 and </a:t>
            </a:r>
            <a:r>
              <a:rPr lang="en-US" sz="1700" b="1" dirty="0" smtClean="0"/>
              <a:t>3: </a:t>
            </a:r>
            <a:r>
              <a:rPr lang="en-GB" sz="1800" dirty="0"/>
              <a:t>Linking access regimes to dataset families</a:t>
            </a:r>
            <a:endParaRPr lang="en-GB" sz="17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</a:t>
            </a:r>
            <a:r>
              <a:rPr lang="en-GB" dirty="0" err="1" smtClean="0"/>
              <a:t>annodata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64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en-US" sz="1700" b="1" dirty="0"/>
              <a:t>Combining </a:t>
            </a:r>
            <a:r>
              <a:rPr lang="en-US" sz="1700" b="1" dirty="0" smtClean="0"/>
              <a:t>types </a:t>
            </a:r>
            <a:r>
              <a:rPr lang="en-US" sz="1700" b="1" dirty="0"/>
              <a:t>1, 2 and </a:t>
            </a:r>
            <a:r>
              <a:rPr lang="en-US" sz="1700" b="1" dirty="0" smtClean="0"/>
              <a:t>3: </a:t>
            </a:r>
            <a:r>
              <a:rPr lang="en-GB" sz="1800" dirty="0"/>
              <a:t>Linking access regimes to dataset families</a:t>
            </a:r>
            <a:endParaRPr lang="en-GB" sz="1700" dirty="0">
              <a:solidFill>
                <a:srgbClr val="F8F8F8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68161" y="3646541"/>
            <a:ext cx="82772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i="1" dirty="0" smtClean="0"/>
              <a:t>Linking </a:t>
            </a:r>
            <a:r>
              <a:rPr lang="en-GB" i="1" dirty="0" err="1" smtClean="0"/>
              <a:t>annodata</a:t>
            </a:r>
            <a:r>
              <a:rPr lang="en-GB" i="1" dirty="0" smtClean="0"/>
              <a:t> items follows </a:t>
            </a:r>
            <a:r>
              <a:rPr lang="en-GB" b="1" i="1" dirty="0" smtClean="0"/>
              <a:t>five main principles</a:t>
            </a:r>
            <a:r>
              <a:rPr lang="en-GB" i="1" dirty="0" smtClean="0"/>
              <a:t>:</a:t>
            </a:r>
            <a:endParaRPr lang="en-GB" i="1" dirty="0"/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dirty="0"/>
              <a:t>One </a:t>
            </a:r>
            <a:r>
              <a:rPr lang="en-US" dirty="0">
                <a:solidFill>
                  <a:srgbClr val="169AAF"/>
                </a:solidFill>
              </a:rPr>
              <a:t>database</a:t>
            </a:r>
            <a:r>
              <a:rPr lang="en-US" dirty="0"/>
              <a:t> </a:t>
            </a:r>
            <a:r>
              <a:rPr lang="en-US" dirty="0" smtClean="0"/>
              <a:t>			can </a:t>
            </a:r>
            <a:r>
              <a:rPr lang="en-US" dirty="0"/>
              <a:t>have </a:t>
            </a:r>
            <a:r>
              <a:rPr lang="en-US" dirty="0" smtClean="0"/>
              <a:t>					</a:t>
            </a:r>
            <a:r>
              <a:rPr lang="en-US" dirty="0" smtClean="0">
                <a:solidFill>
                  <a:srgbClr val="169AAF"/>
                </a:solidFill>
              </a:rPr>
              <a:t>1-n</a:t>
            </a:r>
            <a:r>
              <a:rPr lang="en-US" dirty="0" smtClean="0"/>
              <a:t> dataset families</a:t>
            </a:r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dirty="0" smtClean="0"/>
              <a:t>One </a:t>
            </a:r>
            <a:r>
              <a:rPr lang="en-US" dirty="0" smtClean="0">
                <a:solidFill>
                  <a:srgbClr val="169AAF"/>
                </a:solidFill>
              </a:rPr>
              <a:t>dataset family</a:t>
            </a:r>
            <a:r>
              <a:rPr lang="en-US" dirty="0" smtClean="0"/>
              <a:t>		can have					</a:t>
            </a:r>
            <a:r>
              <a:rPr lang="en-US" dirty="0" smtClean="0">
                <a:solidFill>
                  <a:srgbClr val="169AAF"/>
                </a:solidFill>
              </a:rPr>
              <a:t>1-n</a:t>
            </a:r>
            <a:r>
              <a:rPr lang="en-US" dirty="0" smtClean="0"/>
              <a:t> datasets</a:t>
            </a:r>
          </a:p>
          <a:p>
            <a:pPr marL="43180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dirty="0"/>
              <a:t>One </a:t>
            </a:r>
            <a:r>
              <a:rPr lang="en-US" dirty="0">
                <a:solidFill>
                  <a:srgbClr val="169AAF"/>
                </a:solidFill>
              </a:rPr>
              <a:t>dataset</a:t>
            </a:r>
            <a:r>
              <a:rPr lang="en-US" dirty="0"/>
              <a:t> </a:t>
            </a:r>
            <a:r>
              <a:rPr lang="en-US" dirty="0" smtClean="0">
                <a:solidFill>
                  <a:srgbClr val="169AAF"/>
                </a:solidFill>
              </a:rPr>
              <a:t>family</a:t>
            </a:r>
            <a:r>
              <a:rPr lang="en-US" dirty="0"/>
              <a:t>		can only </a:t>
            </a:r>
            <a:r>
              <a:rPr lang="en-US" dirty="0" smtClean="0"/>
              <a:t>be assigned to </a:t>
            </a:r>
            <a:r>
              <a:rPr lang="en-US" dirty="0"/>
              <a:t>		</a:t>
            </a:r>
            <a:r>
              <a:rPr lang="en-US" dirty="0">
                <a:solidFill>
                  <a:srgbClr val="169AAF"/>
                </a:solidFill>
              </a:rPr>
              <a:t>1</a:t>
            </a:r>
            <a:r>
              <a:rPr lang="en-US" dirty="0"/>
              <a:t> access </a:t>
            </a:r>
            <a:r>
              <a:rPr lang="en-US" dirty="0" smtClean="0"/>
              <a:t>regime</a:t>
            </a:r>
          </a:p>
          <a:p>
            <a:pPr marL="43180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dirty="0"/>
              <a:t>One access </a:t>
            </a:r>
            <a:r>
              <a:rPr lang="en-US" dirty="0">
                <a:solidFill>
                  <a:srgbClr val="169AAF"/>
                </a:solidFill>
              </a:rPr>
              <a:t>regime</a:t>
            </a:r>
            <a:r>
              <a:rPr lang="en-US" dirty="0"/>
              <a:t> 		can </a:t>
            </a:r>
            <a:r>
              <a:rPr lang="en-US" dirty="0" smtClean="0"/>
              <a:t>be assigned to </a:t>
            </a:r>
            <a:r>
              <a:rPr lang="en-US" dirty="0"/>
              <a:t>			</a:t>
            </a:r>
            <a:r>
              <a:rPr lang="en-US" dirty="0">
                <a:solidFill>
                  <a:srgbClr val="169AAF"/>
                </a:solidFill>
              </a:rPr>
              <a:t>1-n</a:t>
            </a:r>
            <a:r>
              <a:rPr lang="en-US" dirty="0"/>
              <a:t> </a:t>
            </a:r>
            <a:r>
              <a:rPr lang="en-US" dirty="0" smtClean="0"/>
              <a:t>dataset families</a:t>
            </a:r>
            <a:endParaRPr lang="en-US" dirty="0"/>
          </a:p>
          <a:p>
            <a:pPr marL="4318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en-US" dirty="0" smtClean="0"/>
              <a:t>One </a:t>
            </a:r>
            <a:r>
              <a:rPr lang="en-US" dirty="0"/>
              <a:t>access </a:t>
            </a:r>
            <a:r>
              <a:rPr lang="en-US" dirty="0">
                <a:solidFill>
                  <a:srgbClr val="169AAF"/>
                </a:solidFill>
              </a:rPr>
              <a:t>regime</a:t>
            </a:r>
            <a:r>
              <a:rPr lang="en-US" dirty="0"/>
              <a:t> </a:t>
            </a:r>
            <a:r>
              <a:rPr lang="en-US" dirty="0" smtClean="0"/>
              <a:t>		can </a:t>
            </a:r>
            <a:r>
              <a:rPr lang="en-US" dirty="0"/>
              <a:t>have </a:t>
            </a:r>
            <a:r>
              <a:rPr lang="en-US" dirty="0" smtClean="0"/>
              <a:t>					</a:t>
            </a:r>
            <a:r>
              <a:rPr lang="en-US" dirty="0" smtClean="0">
                <a:solidFill>
                  <a:srgbClr val="169AAF"/>
                </a:solidFill>
              </a:rPr>
              <a:t>1-n</a:t>
            </a:r>
            <a:r>
              <a:rPr lang="en-US" dirty="0" smtClean="0"/>
              <a:t> </a:t>
            </a:r>
            <a:r>
              <a:rPr lang="en-US" dirty="0"/>
              <a:t>access </a:t>
            </a:r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636557" y="4218041"/>
            <a:ext cx="288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69AAF"/>
                </a:solidFill>
              </a:rPr>
              <a:t>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636557" y="4615906"/>
            <a:ext cx="288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69AAF"/>
                </a:solidFill>
              </a:rPr>
              <a:t>2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636557" y="5011359"/>
            <a:ext cx="288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69AAF"/>
                </a:solidFill>
              </a:rPr>
              <a:t>3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636557" y="5433734"/>
            <a:ext cx="288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69AAF"/>
                </a:solidFill>
              </a:rPr>
              <a:t>4</a:t>
            </a:r>
          </a:p>
        </p:txBody>
      </p:sp>
      <p:sp>
        <p:nvSpPr>
          <p:cNvPr id="3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636557" y="5852474"/>
            <a:ext cx="288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169AAF"/>
                </a:solidFill>
              </a:rPr>
              <a:t>5</a:t>
            </a:r>
          </a:p>
        </p:txBody>
      </p:sp>
      <p:sp>
        <p:nvSpPr>
          <p:cNvPr id="104" name="Inhaltsplatzhalter 2"/>
          <p:cNvSpPr txBox="1">
            <a:spLocks/>
          </p:cNvSpPr>
          <p:nvPr/>
        </p:nvSpPr>
        <p:spPr>
          <a:xfrm>
            <a:off x="325285" y="1467062"/>
            <a:ext cx="8458200" cy="18826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1600" dirty="0" smtClean="0"/>
          </a:p>
        </p:txBody>
      </p:sp>
      <p:cxnSp>
        <p:nvCxnSpPr>
          <p:cNvPr id="105" name="Gerader Verbinder 104"/>
          <p:cNvCxnSpPr>
            <a:stCxn id="108" idx="3"/>
            <a:endCxn id="110" idx="1"/>
          </p:cNvCxnSpPr>
          <p:nvPr/>
        </p:nvCxnSpPr>
        <p:spPr>
          <a:xfrm flipV="1">
            <a:off x="3436407" y="2381747"/>
            <a:ext cx="200140" cy="26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/>
          <p:cNvCxnSpPr>
            <a:stCxn id="110" idx="3"/>
            <a:endCxn id="111" idx="1"/>
          </p:cNvCxnSpPr>
          <p:nvPr/>
        </p:nvCxnSpPr>
        <p:spPr>
          <a:xfrm>
            <a:off x="5115348" y="2381747"/>
            <a:ext cx="326478" cy="26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/>
          <p:cNvCxnSpPr>
            <a:stCxn id="111" idx="3"/>
            <a:endCxn id="109" idx="1"/>
          </p:cNvCxnSpPr>
          <p:nvPr/>
        </p:nvCxnSpPr>
        <p:spPr>
          <a:xfrm>
            <a:off x="6830761" y="2384396"/>
            <a:ext cx="2467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bgerundetes Rechteck 107"/>
          <p:cNvSpPr/>
          <p:nvPr/>
        </p:nvSpPr>
        <p:spPr>
          <a:xfrm>
            <a:off x="1958150" y="2173167"/>
            <a:ext cx="1478257" cy="422458"/>
          </a:xfrm>
          <a:prstGeom prst="roundRect">
            <a:avLst/>
          </a:prstGeom>
          <a:solidFill>
            <a:srgbClr val="FFEBBD"/>
          </a:solidFill>
          <a:ln w="19050">
            <a:solidFill>
              <a:srgbClr val="FFE3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Dataset family</a:t>
            </a:r>
          </a:p>
        </p:txBody>
      </p:sp>
      <p:sp>
        <p:nvSpPr>
          <p:cNvPr id="109" name="Abgerundetes Rechteck 108"/>
          <p:cNvSpPr/>
          <p:nvPr/>
        </p:nvSpPr>
        <p:spPr>
          <a:xfrm>
            <a:off x="7077552" y="2173167"/>
            <a:ext cx="1559280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Access </a:t>
            </a:r>
            <a:r>
              <a:rPr lang="en-GB" sz="1600" dirty="0">
                <a:solidFill>
                  <a:schemeClr val="tx1"/>
                </a:solidFill>
              </a:rPr>
              <a:t>protocol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10" name="Abgerundetes Rechteck 109"/>
          <p:cNvSpPr/>
          <p:nvPr/>
        </p:nvSpPr>
        <p:spPr>
          <a:xfrm>
            <a:off x="3636547" y="2170518"/>
            <a:ext cx="1478801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Access regime</a:t>
            </a:r>
          </a:p>
        </p:txBody>
      </p:sp>
      <p:sp>
        <p:nvSpPr>
          <p:cNvPr id="111" name="Abgerundetes Rechteck 110"/>
          <p:cNvSpPr/>
          <p:nvPr/>
        </p:nvSpPr>
        <p:spPr>
          <a:xfrm>
            <a:off x="5441826" y="2173167"/>
            <a:ext cx="1388935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Access mode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3312835" y="1899723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n, 1</a:t>
            </a:r>
          </a:p>
        </p:txBody>
      </p:sp>
      <p:sp>
        <p:nvSpPr>
          <p:cNvPr id="113" name="Rechteck 112"/>
          <p:cNvSpPr/>
          <p:nvPr/>
        </p:nvSpPr>
        <p:spPr>
          <a:xfrm>
            <a:off x="5058195" y="1857295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1, n</a:t>
            </a:r>
          </a:p>
        </p:txBody>
      </p:sp>
      <p:sp>
        <p:nvSpPr>
          <p:cNvPr id="114" name="Rechteck 113"/>
          <p:cNvSpPr/>
          <p:nvPr/>
        </p:nvSpPr>
        <p:spPr>
          <a:xfrm>
            <a:off x="6713804" y="1857294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n, n</a:t>
            </a:r>
          </a:p>
        </p:txBody>
      </p:sp>
      <p:cxnSp>
        <p:nvCxnSpPr>
          <p:cNvPr id="115" name="Gewinkelter Verbinder 114"/>
          <p:cNvCxnSpPr>
            <a:stCxn id="118" idx="3"/>
            <a:endCxn id="108" idx="1"/>
          </p:cNvCxnSpPr>
          <p:nvPr/>
        </p:nvCxnSpPr>
        <p:spPr>
          <a:xfrm>
            <a:off x="1442067" y="1814745"/>
            <a:ext cx="516083" cy="569651"/>
          </a:xfrm>
          <a:prstGeom prst="bentConnector3">
            <a:avLst>
              <a:gd name="adj1" fmla="val 31613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r Verbinder 115"/>
          <p:cNvCxnSpPr>
            <a:stCxn id="119" idx="3"/>
            <a:endCxn id="108" idx="1"/>
          </p:cNvCxnSpPr>
          <p:nvPr/>
        </p:nvCxnSpPr>
        <p:spPr>
          <a:xfrm flipV="1">
            <a:off x="1442920" y="2384396"/>
            <a:ext cx="515230" cy="585297"/>
          </a:xfrm>
          <a:prstGeom prst="bentConnector3">
            <a:avLst>
              <a:gd name="adj1" fmla="val 3187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r Verbinder 116"/>
          <p:cNvCxnSpPr>
            <a:stCxn id="119" idx="0"/>
            <a:endCxn id="118" idx="2"/>
          </p:cNvCxnSpPr>
          <p:nvPr/>
        </p:nvCxnSpPr>
        <p:spPr>
          <a:xfrm flipH="1" flipV="1">
            <a:off x="935726" y="2025974"/>
            <a:ext cx="853" cy="732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Abgerundetes Rechteck 117"/>
          <p:cNvSpPr/>
          <p:nvPr/>
        </p:nvSpPr>
        <p:spPr>
          <a:xfrm>
            <a:off x="429385" y="1603516"/>
            <a:ext cx="1012682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19" name="Abgerundetes Rechteck 118"/>
          <p:cNvSpPr/>
          <p:nvPr/>
        </p:nvSpPr>
        <p:spPr>
          <a:xfrm>
            <a:off x="430238" y="2758464"/>
            <a:ext cx="1012682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Dataset</a:t>
            </a:r>
          </a:p>
        </p:txBody>
      </p:sp>
      <p:sp>
        <p:nvSpPr>
          <p:cNvPr id="120" name="Rechteck 119"/>
          <p:cNvSpPr/>
          <p:nvPr/>
        </p:nvSpPr>
        <p:spPr>
          <a:xfrm>
            <a:off x="556266" y="2214004"/>
            <a:ext cx="376914" cy="34711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1, 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1" name="Rechteck 120"/>
          <p:cNvSpPr/>
          <p:nvPr/>
        </p:nvSpPr>
        <p:spPr>
          <a:xfrm>
            <a:off x="1617234" y="1892009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1, n</a:t>
            </a:r>
          </a:p>
        </p:txBody>
      </p:sp>
      <p:sp>
        <p:nvSpPr>
          <p:cNvPr id="122" name="Rechteck 121"/>
          <p:cNvSpPr/>
          <p:nvPr/>
        </p:nvSpPr>
        <p:spPr>
          <a:xfrm>
            <a:off x="1606556" y="2624499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</a:rPr>
              <a:t>n</a:t>
            </a:r>
            <a:r>
              <a:rPr lang="en-GB" sz="1400" i="1" dirty="0" smtClean="0">
                <a:solidFill>
                  <a:schemeClr val="tx1"/>
                </a:solidFill>
              </a:rPr>
              <a:t>, 1</a:t>
            </a:r>
          </a:p>
        </p:txBody>
      </p:sp>
    </p:spTree>
    <p:extLst>
      <p:ext uri="{BB962C8B-B14F-4D97-AF65-F5344CB8AC3E}">
        <p14:creationId xmlns:p14="http://schemas.microsoft.com/office/powerpoint/2010/main" val="129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466996" y="3724275"/>
            <a:ext cx="8372203" cy="790575"/>
          </a:xfrm>
          <a:prstGeom prst="roundRect">
            <a:avLst/>
          </a:prstGeom>
          <a:solidFill>
            <a:srgbClr val="FDEFE9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linkage information?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4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de-DE" sz="1800" b="1" dirty="0" smtClean="0"/>
              <a:t>Type 4: </a:t>
            </a:r>
            <a:r>
              <a:rPr lang="en-US" sz="1800" dirty="0" smtClean="0"/>
              <a:t>The </a:t>
            </a:r>
            <a:r>
              <a:rPr lang="en-US" sz="1800" dirty="0"/>
              <a:t>need for describing linkages</a:t>
            </a:r>
            <a:endParaRPr lang="en-GB" sz="1800" dirty="0">
              <a:solidFill>
                <a:srgbClr val="F8F8F8"/>
              </a:solidFill>
            </a:endParaRPr>
          </a:p>
        </p:txBody>
      </p:sp>
      <p:sp>
        <p:nvSpPr>
          <p:cNvPr id="3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41" name="Rechteck 40"/>
          <p:cNvSpPr/>
          <p:nvPr/>
        </p:nvSpPr>
        <p:spPr>
          <a:xfrm>
            <a:off x="439955" y="1527348"/>
            <a:ext cx="8143328" cy="7681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169AAF"/>
                </a:solidFill>
              </a:rPr>
              <a:t>Focus so far</a:t>
            </a:r>
            <a:r>
              <a:rPr lang="en-US" dirty="0" smtClean="0"/>
              <a:t>:	Research projects where </a:t>
            </a:r>
            <a:r>
              <a:rPr lang="en-US" b="1" dirty="0" smtClean="0">
                <a:solidFill>
                  <a:srgbClr val="169AAF"/>
                </a:solidFill>
              </a:rPr>
              <a:t>only one dataset family </a:t>
            </a:r>
            <a:r>
              <a:rPr lang="en-US" dirty="0" smtClean="0"/>
              <a:t>was requested.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169AAF"/>
                </a:solidFill>
              </a:rPr>
              <a:t>Now</a:t>
            </a:r>
            <a:r>
              <a:rPr lang="en-US" dirty="0" smtClean="0"/>
              <a:t>:		Research projects where </a:t>
            </a:r>
            <a:r>
              <a:rPr lang="en-US" b="1" dirty="0" smtClean="0">
                <a:solidFill>
                  <a:srgbClr val="169AAF"/>
                </a:solidFill>
              </a:rPr>
              <a:t>1-n datasets families </a:t>
            </a:r>
            <a:r>
              <a:rPr lang="en-US" dirty="0" smtClean="0"/>
              <a:t>were requested.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ym typeface="Wingdings 3" panose="05040102010807070707" pitchFamily="18" charset="2"/>
              </a:rPr>
              <a:t></a:t>
            </a:r>
            <a:r>
              <a:rPr lang="en-US" dirty="0" smtClean="0"/>
              <a:t> need </a:t>
            </a:r>
            <a:r>
              <a:rPr lang="en-US" dirty="0"/>
              <a:t>for </a:t>
            </a:r>
            <a:r>
              <a:rPr lang="en-US" b="1" dirty="0"/>
              <a:t>global</a:t>
            </a:r>
            <a:r>
              <a:rPr lang="en-US" dirty="0"/>
              <a:t> (i.e. irrespective of researcher affiliation, </a:t>
            </a:r>
            <a:r>
              <a:rPr lang="en-US" dirty="0" smtClean="0"/>
              <a:t>					     research </a:t>
            </a:r>
            <a:r>
              <a:rPr lang="en-US" dirty="0"/>
              <a:t>field, and access mode) </a:t>
            </a:r>
            <a:r>
              <a:rPr lang="en-US" dirty="0" smtClean="0"/>
              <a:t>rules</a:t>
            </a:r>
          </a:p>
        </p:txBody>
      </p:sp>
      <p:sp>
        <p:nvSpPr>
          <p:cNvPr id="42" name="Rechteck 41"/>
          <p:cNvSpPr/>
          <p:nvPr/>
        </p:nvSpPr>
        <p:spPr>
          <a:xfrm>
            <a:off x="476521" y="3347257"/>
            <a:ext cx="8372203" cy="232646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169AAF"/>
                </a:solidFill>
              </a:rPr>
              <a:t>Necessary information to assess use of multiple datasets: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Both"/>
            </a:pPr>
            <a:r>
              <a:rPr lang="en-US" b="1" dirty="0" smtClean="0"/>
              <a:t>Record linkage </a:t>
            </a:r>
            <a:r>
              <a:rPr lang="en-US" dirty="0" smtClean="0"/>
              <a:t>– Can two or more datasets be linked from a technical perspective? Do dataset A and B have a common identifier so that they can be linked? 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arenBoth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arenBoth"/>
            </a:pPr>
            <a:r>
              <a:rPr lang="en-US" b="1" dirty="0" smtClean="0"/>
              <a:t>Combining restrictions </a:t>
            </a:r>
            <a:r>
              <a:rPr lang="en-US" dirty="0" smtClean="0"/>
              <a:t>– Are there any legal or organizational restrictions prohibiting combining the respective datasets? (</a:t>
            </a:r>
            <a:r>
              <a:rPr lang="en-US" i="1" dirty="0" smtClean="0"/>
              <a:t>to be discussed in 3</a:t>
            </a:r>
            <a:r>
              <a:rPr lang="en-US" i="1" baseline="30000" dirty="0" smtClean="0"/>
              <a:t>rd</a:t>
            </a:r>
            <a:r>
              <a:rPr lang="en-US" i="1" dirty="0" smtClean="0"/>
              <a:t> workshop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02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 of mapping tables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64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de-DE" sz="1800" b="1" dirty="0"/>
              <a:t>Type 4: </a:t>
            </a:r>
            <a:r>
              <a:rPr lang="en-US" sz="1800" dirty="0"/>
              <a:t>The need for describing linkages</a:t>
            </a:r>
            <a:endParaRPr lang="en-GB" sz="1800" dirty="0">
              <a:solidFill>
                <a:srgbClr val="F8F8F8"/>
              </a:solidFill>
            </a:endParaRPr>
          </a:p>
        </p:txBody>
      </p:sp>
      <p:sp>
        <p:nvSpPr>
          <p:cNvPr id="3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37" name="Rechteck 36"/>
          <p:cNvSpPr/>
          <p:nvPr/>
        </p:nvSpPr>
        <p:spPr>
          <a:xfrm>
            <a:off x="409574" y="2490580"/>
            <a:ext cx="180000" cy="7200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573654" y="2490580"/>
            <a:ext cx="180000" cy="7200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37220" y="2490580"/>
            <a:ext cx="180000" cy="7200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95513"/>
              </p:ext>
            </p:extLst>
          </p:nvPr>
        </p:nvGraphicFramePr>
        <p:xfrm>
          <a:off x="335032" y="1457891"/>
          <a:ext cx="1850205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419">
                  <a:extLst>
                    <a:ext uri="{9D8B030D-6E8A-4147-A177-3AD203B41FA5}">
                      <a16:colId xmlns:a16="http://schemas.microsoft.com/office/drawing/2014/main" val="41969706"/>
                    </a:ext>
                  </a:extLst>
                </a:gridCol>
                <a:gridCol w="684169">
                  <a:extLst>
                    <a:ext uri="{9D8B030D-6E8A-4147-A177-3AD203B41FA5}">
                      <a16:colId xmlns:a16="http://schemas.microsoft.com/office/drawing/2014/main" val="3808929931"/>
                    </a:ext>
                  </a:extLst>
                </a:gridCol>
                <a:gridCol w="765617">
                  <a:extLst>
                    <a:ext uri="{9D8B030D-6E8A-4147-A177-3AD203B41FA5}">
                      <a16:colId xmlns:a16="http://schemas.microsoft.com/office/drawing/2014/main" val="27145776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sz="1600" dirty="0" smtClean="0"/>
                        <a:t>Dataset A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ID</a:t>
                      </a:r>
                      <a:endParaRPr lang="en-GB" sz="16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VarA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VarA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77828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55307"/>
              </p:ext>
            </p:extLst>
          </p:nvPr>
        </p:nvGraphicFramePr>
        <p:xfrm>
          <a:off x="6568631" y="1457891"/>
          <a:ext cx="224851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4489">
                  <a:extLst>
                    <a:ext uri="{9D8B030D-6E8A-4147-A177-3AD203B41FA5}">
                      <a16:colId xmlns:a16="http://schemas.microsoft.com/office/drawing/2014/main" val="41969706"/>
                    </a:ext>
                  </a:extLst>
                </a:gridCol>
                <a:gridCol w="697099">
                  <a:extLst>
                    <a:ext uri="{9D8B030D-6E8A-4147-A177-3AD203B41FA5}">
                      <a16:colId xmlns:a16="http://schemas.microsoft.com/office/drawing/2014/main" val="3808929931"/>
                    </a:ext>
                  </a:extLst>
                </a:gridCol>
                <a:gridCol w="766922">
                  <a:extLst>
                    <a:ext uri="{9D8B030D-6E8A-4147-A177-3AD203B41FA5}">
                      <a16:colId xmlns:a16="http://schemas.microsoft.com/office/drawing/2014/main" val="27145776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sz="1600" dirty="0" smtClean="0"/>
                        <a:t>Dataset D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Name</a:t>
                      </a:r>
                      <a:endParaRPr lang="en-GB" sz="16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VarD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VarD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77828"/>
                  </a:ext>
                </a:extLst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62229"/>
              </p:ext>
            </p:extLst>
          </p:nvPr>
        </p:nvGraphicFramePr>
        <p:xfrm>
          <a:off x="4464562" y="1457891"/>
          <a:ext cx="1850205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419">
                  <a:extLst>
                    <a:ext uri="{9D8B030D-6E8A-4147-A177-3AD203B41FA5}">
                      <a16:colId xmlns:a16="http://schemas.microsoft.com/office/drawing/2014/main" val="41969706"/>
                    </a:ext>
                  </a:extLst>
                </a:gridCol>
                <a:gridCol w="684169">
                  <a:extLst>
                    <a:ext uri="{9D8B030D-6E8A-4147-A177-3AD203B41FA5}">
                      <a16:colId xmlns:a16="http://schemas.microsoft.com/office/drawing/2014/main" val="3808929931"/>
                    </a:ext>
                  </a:extLst>
                </a:gridCol>
                <a:gridCol w="765617">
                  <a:extLst>
                    <a:ext uri="{9D8B030D-6E8A-4147-A177-3AD203B41FA5}">
                      <a16:colId xmlns:a16="http://schemas.microsoft.com/office/drawing/2014/main" val="27145776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sz="1600" dirty="0" smtClean="0"/>
                        <a:t>Dataset C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err="1" smtClean="0"/>
                        <a:t>Nr</a:t>
                      </a:r>
                      <a:endParaRPr lang="en-GB" sz="16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VarC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VarC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77828"/>
                  </a:ext>
                </a:extLst>
              </a:tr>
            </a:tbl>
          </a:graphicData>
        </a:graphic>
      </p:graphicFrame>
      <p:graphicFrame>
        <p:nvGraphicFramePr>
          <p:cNvPr id="45" name="Tabel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77847"/>
              </p:ext>
            </p:extLst>
          </p:nvPr>
        </p:nvGraphicFramePr>
        <p:xfrm>
          <a:off x="2439100" y="1471468"/>
          <a:ext cx="1850205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419">
                  <a:extLst>
                    <a:ext uri="{9D8B030D-6E8A-4147-A177-3AD203B41FA5}">
                      <a16:colId xmlns:a16="http://schemas.microsoft.com/office/drawing/2014/main" val="41969706"/>
                    </a:ext>
                  </a:extLst>
                </a:gridCol>
                <a:gridCol w="684169">
                  <a:extLst>
                    <a:ext uri="{9D8B030D-6E8A-4147-A177-3AD203B41FA5}">
                      <a16:colId xmlns:a16="http://schemas.microsoft.com/office/drawing/2014/main" val="3808929931"/>
                    </a:ext>
                  </a:extLst>
                </a:gridCol>
                <a:gridCol w="765617">
                  <a:extLst>
                    <a:ext uri="{9D8B030D-6E8A-4147-A177-3AD203B41FA5}">
                      <a16:colId xmlns:a16="http://schemas.microsoft.com/office/drawing/2014/main" val="27145776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sz="1600" dirty="0" smtClean="0"/>
                        <a:t>Dataset B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id</a:t>
                      </a:r>
                      <a:endParaRPr lang="en-GB" sz="16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VarB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VarB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77828"/>
                  </a:ext>
                </a:extLst>
              </a:tr>
            </a:tbl>
          </a:graphicData>
        </a:graphic>
      </p:graphicFrame>
      <p:sp>
        <p:nvSpPr>
          <p:cNvPr id="46" name="Rechteck 45"/>
          <p:cNvSpPr/>
          <p:nvPr/>
        </p:nvSpPr>
        <p:spPr>
          <a:xfrm>
            <a:off x="3274202" y="2991480"/>
            <a:ext cx="180000" cy="7200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3752678" y="2991480"/>
            <a:ext cx="180000" cy="7200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4159181" y="2991480"/>
            <a:ext cx="180000" cy="72000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49" name="Gewinkelter Verbinder 48"/>
          <p:cNvCxnSpPr>
            <a:stCxn id="46" idx="0"/>
            <a:endCxn id="37" idx="2"/>
          </p:cNvCxnSpPr>
          <p:nvPr/>
        </p:nvCxnSpPr>
        <p:spPr>
          <a:xfrm rot="16200000" flipV="1">
            <a:off x="1717438" y="1344716"/>
            <a:ext cx="428900" cy="2864628"/>
          </a:xfrm>
          <a:prstGeom prst="bentConnector3">
            <a:avLst>
              <a:gd name="adj1" fmla="val 27876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winkelter Verbinder 49"/>
          <p:cNvCxnSpPr>
            <a:stCxn id="47" idx="0"/>
            <a:endCxn id="39" idx="2"/>
          </p:cNvCxnSpPr>
          <p:nvPr/>
        </p:nvCxnSpPr>
        <p:spPr>
          <a:xfrm rot="16200000" flipV="1">
            <a:off x="3038716" y="2187518"/>
            <a:ext cx="428900" cy="1179024"/>
          </a:xfrm>
          <a:prstGeom prst="bentConnector3">
            <a:avLst>
              <a:gd name="adj1" fmla="val 58045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r Verbinder 50"/>
          <p:cNvCxnSpPr>
            <a:stCxn id="48" idx="0"/>
            <a:endCxn id="40" idx="2"/>
          </p:cNvCxnSpPr>
          <p:nvPr/>
        </p:nvCxnSpPr>
        <p:spPr>
          <a:xfrm rot="5400000" flipH="1" flipV="1">
            <a:off x="4223750" y="2588011"/>
            <a:ext cx="428900" cy="378039"/>
          </a:xfrm>
          <a:prstGeom prst="bentConnector3">
            <a:avLst>
              <a:gd name="adj1" fmla="val 59107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 flipH="1">
            <a:off x="4145664" y="3973468"/>
            <a:ext cx="9735" cy="10111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el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46343"/>
              </p:ext>
            </p:extLst>
          </p:nvPr>
        </p:nvGraphicFramePr>
        <p:xfrm>
          <a:off x="1154183" y="4406899"/>
          <a:ext cx="5979732" cy="1124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7792">
                  <a:extLst>
                    <a:ext uri="{9D8B030D-6E8A-4147-A177-3AD203B41FA5}">
                      <a16:colId xmlns:a16="http://schemas.microsoft.com/office/drawing/2014/main" val="41969706"/>
                    </a:ext>
                  </a:extLst>
                </a:gridCol>
                <a:gridCol w="637792">
                  <a:extLst>
                    <a:ext uri="{9D8B030D-6E8A-4147-A177-3AD203B41FA5}">
                      <a16:colId xmlns:a16="http://schemas.microsoft.com/office/drawing/2014/main" val="3793130224"/>
                    </a:ext>
                  </a:extLst>
                </a:gridCol>
                <a:gridCol w="637792">
                  <a:extLst>
                    <a:ext uri="{9D8B030D-6E8A-4147-A177-3AD203B41FA5}">
                      <a16:colId xmlns:a16="http://schemas.microsoft.com/office/drawing/2014/main" val="3808929931"/>
                    </a:ext>
                  </a:extLst>
                </a:gridCol>
                <a:gridCol w="677726">
                  <a:extLst>
                    <a:ext uri="{9D8B030D-6E8A-4147-A177-3AD203B41FA5}">
                      <a16:colId xmlns:a16="http://schemas.microsoft.com/office/drawing/2014/main" val="2714577634"/>
                    </a:ext>
                  </a:extLst>
                </a:gridCol>
                <a:gridCol w="677726">
                  <a:extLst>
                    <a:ext uri="{9D8B030D-6E8A-4147-A177-3AD203B41FA5}">
                      <a16:colId xmlns:a16="http://schemas.microsoft.com/office/drawing/2014/main" val="2790334540"/>
                    </a:ext>
                  </a:extLst>
                </a:gridCol>
                <a:gridCol w="677726">
                  <a:extLst>
                    <a:ext uri="{9D8B030D-6E8A-4147-A177-3AD203B41FA5}">
                      <a16:colId xmlns:a16="http://schemas.microsoft.com/office/drawing/2014/main" val="432770319"/>
                    </a:ext>
                  </a:extLst>
                </a:gridCol>
                <a:gridCol w="677726">
                  <a:extLst>
                    <a:ext uri="{9D8B030D-6E8A-4147-A177-3AD203B41FA5}">
                      <a16:colId xmlns:a16="http://schemas.microsoft.com/office/drawing/2014/main" val="3863394644"/>
                    </a:ext>
                  </a:extLst>
                </a:gridCol>
                <a:gridCol w="677726">
                  <a:extLst>
                    <a:ext uri="{9D8B030D-6E8A-4147-A177-3AD203B41FA5}">
                      <a16:colId xmlns:a16="http://schemas.microsoft.com/office/drawing/2014/main" val="1659449689"/>
                    </a:ext>
                  </a:extLst>
                </a:gridCol>
                <a:gridCol w="677726">
                  <a:extLst>
                    <a:ext uri="{9D8B030D-6E8A-4147-A177-3AD203B41FA5}">
                      <a16:colId xmlns:a16="http://schemas.microsoft.com/office/drawing/2014/main" val="2926895995"/>
                    </a:ext>
                  </a:extLst>
                </a:gridCol>
              </a:tblGrid>
              <a:tr h="382724">
                <a:tc gridSpan="9">
                  <a:txBody>
                    <a:bodyPr/>
                    <a:lstStyle/>
                    <a:p>
                      <a:r>
                        <a:rPr lang="en-GB" sz="1600" dirty="0" smtClean="0"/>
                        <a:t>Combined dataset</a:t>
                      </a:r>
                      <a:endParaRPr lang="en-GB" sz="16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ID</a:t>
                      </a:r>
                      <a:endParaRPr lang="en-GB" sz="1600" b="1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id</a:t>
                      </a:r>
                      <a:endParaRPr lang="en-GB" sz="1600" b="1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err="1" smtClean="0"/>
                        <a:t>Nr</a:t>
                      </a:r>
                      <a:endParaRPr lang="en-GB" sz="1600" b="1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VarA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VarA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VarB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VarB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VarC</a:t>
                      </a:r>
                      <a:r>
                        <a:rPr lang="en-GB" sz="1600" baseline="0" dirty="0" smtClean="0"/>
                        <a:t>1</a:t>
                      </a:r>
                      <a:endParaRPr lang="en-GB" sz="1600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VarC</a:t>
                      </a:r>
                      <a:r>
                        <a:rPr lang="en-GB" sz="1600" baseline="0" dirty="0" smtClean="0"/>
                        <a:t>2</a:t>
                      </a:r>
                      <a:endParaRPr lang="en-GB" sz="1600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…</a:t>
                      </a:r>
                      <a:endParaRPr lang="en-GB" sz="160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77828"/>
                  </a:ext>
                </a:extLst>
              </a:tr>
            </a:tbl>
          </a:graphicData>
        </a:graphic>
      </p:graphicFrame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64408"/>
              </p:ext>
            </p:extLst>
          </p:nvPr>
        </p:nvGraphicFramePr>
        <p:xfrm>
          <a:off x="3159322" y="2982414"/>
          <a:ext cx="1992155" cy="11244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532">
                  <a:extLst>
                    <a:ext uri="{9D8B030D-6E8A-4147-A177-3AD203B41FA5}">
                      <a16:colId xmlns:a16="http://schemas.microsoft.com/office/drawing/2014/main" val="41969706"/>
                    </a:ext>
                  </a:extLst>
                </a:gridCol>
                <a:gridCol w="365844">
                  <a:extLst>
                    <a:ext uri="{9D8B030D-6E8A-4147-A177-3AD203B41FA5}">
                      <a16:colId xmlns:a16="http://schemas.microsoft.com/office/drawing/2014/main" val="3793130224"/>
                    </a:ext>
                  </a:extLst>
                </a:gridCol>
                <a:gridCol w="499656">
                  <a:extLst>
                    <a:ext uri="{9D8B030D-6E8A-4147-A177-3AD203B41FA5}">
                      <a16:colId xmlns:a16="http://schemas.microsoft.com/office/drawing/2014/main" val="3808929931"/>
                    </a:ext>
                  </a:extLst>
                </a:gridCol>
                <a:gridCol w="644123">
                  <a:extLst>
                    <a:ext uri="{9D8B030D-6E8A-4147-A177-3AD203B41FA5}">
                      <a16:colId xmlns:a16="http://schemas.microsoft.com/office/drawing/2014/main" val="2714577634"/>
                    </a:ext>
                  </a:extLst>
                </a:gridCol>
              </a:tblGrid>
              <a:tr h="382724">
                <a:tc gridSpan="4">
                  <a:txBody>
                    <a:bodyPr/>
                    <a:lstStyle/>
                    <a:p>
                      <a:r>
                        <a:rPr lang="en-GB" sz="1600" dirty="0" smtClean="0"/>
                        <a:t>Mapping table 1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ID</a:t>
                      </a:r>
                      <a:endParaRPr lang="en-GB" sz="1600" b="0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id</a:t>
                      </a:r>
                      <a:endParaRPr lang="en-GB" sz="1600" b="0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 err="1" smtClean="0"/>
                        <a:t>Nr</a:t>
                      </a:r>
                      <a:endParaRPr lang="en-GB" sz="1600" b="0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Code</a:t>
                      </a:r>
                      <a:endParaRPr lang="en-GB" sz="1600" b="0" i="1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…</a:t>
                      </a:r>
                      <a:endParaRPr lang="en-GB" sz="1600" b="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…</a:t>
                      </a:r>
                      <a:endParaRPr lang="en-GB" sz="1600" b="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…</a:t>
                      </a:r>
                      <a:endParaRPr lang="en-GB" sz="1600" b="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 smtClean="0"/>
                        <a:t>…</a:t>
                      </a:r>
                      <a:endParaRPr lang="en-GB" sz="1600" b="0" i="1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6477828"/>
                  </a:ext>
                </a:extLst>
              </a:tr>
            </a:tbl>
          </a:graphicData>
        </a:graphic>
      </p:graphicFrame>
      <p:sp>
        <p:nvSpPr>
          <p:cNvPr id="56" name="Geschweifte Klammer links 55"/>
          <p:cNvSpPr/>
          <p:nvPr/>
        </p:nvSpPr>
        <p:spPr>
          <a:xfrm rot="16200000">
            <a:off x="1981328" y="4788270"/>
            <a:ext cx="253064" cy="1850204"/>
          </a:xfrm>
          <a:prstGeom prst="leftBrace">
            <a:avLst>
              <a:gd name="adj1" fmla="val 19625"/>
              <a:gd name="adj2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Geschweifte Klammer links 56"/>
          <p:cNvSpPr/>
          <p:nvPr/>
        </p:nvSpPr>
        <p:spPr>
          <a:xfrm rot="16200000">
            <a:off x="4979189" y="3728678"/>
            <a:ext cx="253064" cy="3969386"/>
          </a:xfrm>
          <a:prstGeom prst="leftBrace">
            <a:avLst>
              <a:gd name="adj1" fmla="val 23389"/>
              <a:gd name="adj2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hteck 57"/>
          <p:cNvSpPr/>
          <p:nvPr/>
        </p:nvSpPr>
        <p:spPr>
          <a:xfrm>
            <a:off x="1154183" y="5962650"/>
            <a:ext cx="1928611" cy="3524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Identifier from dataset A, B and C</a:t>
            </a:r>
          </a:p>
        </p:txBody>
      </p:sp>
      <p:sp>
        <p:nvSpPr>
          <p:cNvPr id="59" name="Rechteck 58"/>
          <p:cNvSpPr/>
          <p:nvPr/>
        </p:nvSpPr>
        <p:spPr>
          <a:xfrm>
            <a:off x="3082794" y="5972175"/>
            <a:ext cx="4051123" cy="3524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Variables from datasets A, B and C</a:t>
            </a:r>
          </a:p>
        </p:txBody>
      </p:sp>
      <p:sp>
        <p:nvSpPr>
          <p:cNvPr id="60" name="Geschweifte Klammer links 59"/>
          <p:cNvSpPr/>
          <p:nvPr/>
        </p:nvSpPr>
        <p:spPr>
          <a:xfrm rot="16200000">
            <a:off x="7566356" y="1621537"/>
            <a:ext cx="253064" cy="2248511"/>
          </a:xfrm>
          <a:prstGeom prst="leftBrace">
            <a:avLst>
              <a:gd name="adj1" fmla="val 25898"/>
              <a:gd name="adj2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eck 60"/>
          <p:cNvSpPr/>
          <p:nvPr/>
        </p:nvSpPr>
        <p:spPr>
          <a:xfrm>
            <a:off x="6314767" y="3242207"/>
            <a:ext cx="2673517" cy="49529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“</a:t>
            </a:r>
            <a:r>
              <a:rPr lang="en-GB" sz="1600" i="1" dirty="0" smtClean="0">
                <a:solidFill>
                  <a:schemeClr val="tx1"/>
                </a:solidFill>
              </a:rPr>
              <a:t>Name</a:t>
            </a:r>
            <a:r>
              <a:rPr lang="en-GB" sz="1600" dirty="0" smtClean="0">
                <a:solidFill>
                  <a:schemeClr val="tx1"/>
                </a:solidFill>
              </a:rPr>
              <a:t>” not included in “Mapping Table 1”. Therefore, dataset D cannot be mapped with A, B and C</a:t>
            </a:r>
          </a:p>
        </p:txBody>
      </p:sp>
    </p:spTree>
    <p:extLst>
      <p:ext uri="{BB962C8B-B14F-4D97-AF65-F5344CB8AC3E}">
        <p14:creationId xmlns:p14="http://schemas.microsoft.com/office/powerpoint/2010/main" val="30624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6360967" cy="611187"/>
          </a:xfrm>
        </p:spPr>
        <p:txBody>
          <a:bodyPr/>
          <a:lstStyle/>
          <a:p>
            <a:r>
              <a:rPr lang="en-GB" dirty="0" smtClean="0"/>
              <a:t>Documentation is vital!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64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de-DE" sz="1800" b="1" dirty="0" smtClean="0"/>
              <a:t>Type 4: </a:t>
            </a:r>
            <a:r>
              <a:rPr lang="en-US" sz="1800" dirty="0" smtClean="0"/>
              <a:t>The need for describing linkages</a:t>
            </a:r>
            <a:endParaRPr lang="en-GB" sz="1800" dirty="0">
              <a:solidFill>
                <a:srgbClr val="F8F8F8"/>
              </a:solidFill>
            </a:endParaRPr>
          </a:p>
        </p:txBody>
      </p:sp>
      <p:sp>
        <p:nvSpPr>
          <p:cNvPr id="3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10" name="Rechteck 9"/>
          <p:cNvSpPr/>
          <p:nvPr/>
        </p:nvSpPr>
        <p:spPr>
          <a:xfrm>
            <a:off x="533401" y="1482897"/>
            <a:ext cx="8049882" cy="42778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Transparency on </a:t>
            </a:r>
            <a:r>
              <a:rPr lang="en-US" sz="2000" dirty="0" smtClean="0"/>
              <a:t>all </a:t>
            </a:r>
            <a:r>
              <a:rPr lang="en-US" sz="2000" dirty="0"/>
              <a:t>techniques that have been applied to produce the mapping </a:t>
            </a:r>
            <a:r>
              <a:rPr lang="en-US" sz="2000" dirty="0" smtClean="0"/>
              <a:t>table is essential to inform about …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scope</a:t>
            </a:r>
            <a:r>
              <a:rPr lang="en-US" sz="2000" dirty="0" smtClean="0"/>
              <a:t> of mapping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i="1" dirty="0"/>
              <a:t>e.g</a:t>
            </a:r>
            <a:r>
              <a:rPr lang="en-US" sz="2000" i="1" dirty="0" smtClean="0"/>
              <a:t>. if only a subset of dataset A can be linked with dataset B.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precision</a:t>
            </a:r>
            <a:r>
              <a:rPr lang="en-US" sz="2000" dirty="0" smtClean="0"/>
              <a:t> of mapping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i="1" dirty="0" smtClean="0"/>
              <a:t>e.g. 80% of identifiers in dataset A are included in mapping table</a:t>
            </a:r>
            <a:endParaRPr lang="en-US" sz="2000" i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other </a:t>
            </a:r>
            <a:r>
              <a:rPr lang="en-US" sz="2000" b="1" dirty="0"/>
              <a:t>assumptions </a:t>
            </a:r>
            <a:r>
              <a:rPr lang="en-US" sz="2000" dirty="0"/>
              <a:t>taken for record linkage mapping table 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i="1" dirty="0"/>
              <a:t>e.g</a:t>
            </a:r>
            <a:r>
              <a:rPr lang="en-US" sz="2000" i="1" dirty="0" smtClean="0"/>
              <a:t>. historical vs contemporary links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Time dependency </a:t>
            </a:r>
            <a:r>
              <a:rPr lang="en-US" sz="2000" dirty="0" smtClean="0"/>
              <a:t>of mapping tables</a:t>
            </a:r>
            <a:endParaRPr lang="en-US" sz="2000" b="1" dirty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GB" sz="2000" i="1" dirty="0" smtClean="0"/>
              <a:t>e.g. mapping is valid for time period 01-01-2016 until 01-01-2019</a:t>
            </a:r>
            <a:endParaRPr lang="en-US" sz="2000" i="1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>
                <a:sym typeface="Wingdings 3" panose="05040102010807070707" pitchFamily="18" charset="2"/>
              </a:rPr>
              <a:t> </a:t>
            </a:r>
            <a:r>
              <a:rPr lang="en-US" sz="2000" dirty="0" smtClean="0">
                <a:sym typeface="Wingdings 3" panose="05040102010807070707" pitchFamily="18" charset="2"/>
              </a:rPr>
              <a:t>	</a:t>
            </a:r>
            <a:r>
              <a:rPr lang="en-US" sz="2000" dirty="0" smtClean="0"/>
              <a:t>This helps researchers assess whether the mapping is sufficient for 	their research purposes.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2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5"/>
          <p:cNvSpPr txBox="1">
            <a:spLocks/>
          </p:cNvSpPr>
          <p:nvPr/>
        </p:nvSpPr>
        <p:spPr>
          <a:xfrm>
            <a:off x="439955" y="2418839"/>
            <a:ext cx="8143328" cy="4020061"/>
          </a:xfrm>
          <a:prstGeom prst="rect">
            <a:avLst/>
          </a:prstGeom>
          <a:solidFill>
            <a:srgbClr val="F8F8F8"/>
          </a:solidFill>
          <a:ln w="19050">
            <a:solidFill>
              <a:srgbClr val="B8D8DA"/>
            </a:solidFill>
          </a:ln>
        </p:spPr>
        <p:txBody>
          <a:bodyPr vert="horz" lIns="108000" tIns="72000" rIns="108000" bIns="7200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124325" algn="l"/>
                <a:tab pos="4305300" algn="l"/>
              </a:tabLst>
            </a:pPr>
            <a:endParaRPr lang="en-GB" sz="1800" b="1" dirty="0">
              <a:solidFill>
                <a:srgbClr val="169AA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 err="1" smtClean="0"/>
              <a:t>annodata</a:t>
            </a:r>
            <a:r>
              <a:rPr lang="en-GB" dirty="0" smtClean="0"/>
              <a:t> could be used in practice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rgbClr val="F8F8F8"/>
                </a:solidFill>
              </a:rPr>
              <a:t>DSM </a:t>
            </a:r>
            <a:r>
              <a:rPr lang="en-US" sz="1800" b="1" dirty="0">
                <a:solidFill>
                  <a:srgbClr val="F8F8F8"/>
                </a:solidFill>
              </a:rPr>
              <a:t>and its relation to the </a:t>
            </a:r>
            <a:r>
              <a:rPr lang="en-US" sz="1800" b="1" dirty="0" err="1">
                <a:solidFill>
                  <a:srgbClr val="F8F8F8"/>
                </a:solidFill>
              </a:rPr>
              <a:t>annodata</a:t>
            </a:r>
            <a:r>
              <a:rPr lang="en-US" sz="1800" b="1" dirty="0">
                <a:solidFill>
                  <a:srgbClr val="F8F8F8"/>
                </a:solidFill>
              </a:rPr>
              <a:t> catalogue</a:t>
            </a:r>
            <a:endParaRPr lang="en-GB" sz="1800" b="1" dirty="0">
              <a:solidFill>
                <a:srgbClr val="F8F8F8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9955" y="2418839"/>
            <a:ext cx="8143328" cy="369332"/>
          </a:xfrm>
          <a:prstGeom prst="rect">
            <a:avLst/>
          </a:prstGeom>
          <a:solidFill>
            <a:srgbClr val="B8D8DA"/>
          </a:solidFill>
          <a:ln w="19050">
            <a:solidFill>
              <a:srgbClr val="B8D8DA"/>
            </a:solidFill>
          </a:ln>
        </p:spPr>
        <p:txBody>
          <a:bodyPr vert="horz" lIns="108000" tIns="72000" rIns="108000" bIns="72000" rtlCol="0" anchor="ctr">
            <a:noAutofit/>
          </a:bodyPr>
          <a:lstStyle/>
          <a:p>
            <a:pPr>
              <a:spcBef>
                <a:spcPct val="20000"/>
              </a:spcBef>
              <a:tabLst>
                <a:tab pos="4124325" algn="l"/>
                <a:tab pos="4305300" algn="l"/>
              </a:tabLst>
            </a:pPr>
            <a:r>
              <a:rPr lang="en-US" b="1" i="1" dirty="0"/>
              <a:t>Proof of </a:t>
            </a:r>
            <a:r>
              <a:rPr lang="en-US" b="1" i="1" dirty="0" smtClean="0"/>
              <a:t>Concept 1: </a:t>
            </a:r>
            <a:r>
              <a:rPr lang="en-GB" b="1" i="1" dirty="0" smtClean="0"/>
              <a:t>RDSC </a:t>
            </a:r>
            <a:r>
              <a:rPr lang="en-GB" b="1" i="1" dirty="0"/>
              <a:t>Contract Generator </a:t>
            </a:r>
          </a:p>
        </p:txBody>
      </p:sp>
      <p:sp>
        <p:nvSpPr>
          <p:cNvPr id="18" name="Rechteck 17"/>
          <p:cNvSpPr/>
          <p:nvPr/>
        </p:nvSpPr>
        <p:spPr>
          <a:xfrm>
            <a:off x="3491699" y="2932978"/>
            <a:ext cx="4927681" cy="316589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169AAF"/>
                </a:solidFill>
              </a:rPr>
              <a:t>Main </a:t>
            </a:r>
            <a:r>
              <a:rPr lang="en-GB" sz="1600" b="1" dirty="0">
                <a:solidFill>
                  <a:srgbClr val="169AAF"/>
                </a:solidFill>
              </a:rPr>
              <a:t>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Automatic generation of two selected documents (RDSC contract and form for formal undertaking)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Available in German and English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Simultaneous generation of multiple documents 	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169AAF"/>
                </a:solidFill>
              </a:rPr>
              <a:t>Out of </a:t>
            </a:r>
            <a:r>
              <a:rPr lang="en-GB" sz="1600" b="1" dirty="0">
                <a:solidFill>
                  <a:srgbClr val="169AAF"/>
                </a:solidFill>
              </a:rPr>
              <a:t>scope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Other contracts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Integration with RDSC’s research project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9955" y="1269637"/>
            <a:ext cx="8143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Annodata</a:t>
            </a:r>
            <a:r>
              <a:rPr lang="en-US" dirty="0"/>
              <a:t> are both necessary and sufficient to </a:t>
            </a:r>
            <a:r>
              <a:rPr lang="en-US" dirty="0" smtClean="0"/>
              <a:t>conduct a structured </a:t>
            </a:r>
            <a:r>
              <a:rPr lang="en-US" b="1" dirty="0" smtClean="0"/>
              <a:t>stock-taking</a:t>
            </a:r>
            <a:r>
              <a:rPr lang="en-US" dirty="0" smtClean="0"/>
              <a:t> of data access procedures, establish </a:t>
            </a:r>
            <a:r>
              <a:rPr lang="en-US" dirty="0"/>
              <a:t>comprehensive </a:t>
            </a:r>
            <a:r>
              <a:rPr lang="en-US" b="1" dirty="0"/>
              <a:t>dataset descriptions </a:t>
            </a:r>
            <a:r>
              <a:rPr lang="en-US" dirty="0"/>
              <a:t>and </a:t>
            </a:r>
            <a:r>
              <a:rPr lang="en-US" dirty="0">
                <a:solidFill>
                  <a:srgbClr val="4BACC6"/>
                </a:solidFill>
              </a:rPr>
              <a:t>enable automated </a:t>
            </a:r>
            <a:r>
              <a:rPr lang="en-US" b="1" dirty="0">
                <a:solidFill>
                  <a:srgbClr val="4BACC6"/>
                </a:solidFill>
              </a:rPr>
              <a:t>data-focused tools</a:t>
            </a:r>
            <a:r>
              <a:rPr lang="en-US" dirty="0"/>
              <a:t>. </a:t>
            </a:r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926" t="914" r="1585" b="1339"/>
          <a:stretch/>
        </p:blipFill>
        <p:spPr>
          <a:xfrm>
            <a:off x="668856" y="2969403"/>
            <a:ext cx="2398194" cy="335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2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328988" cy="611187"/>
          </a:xfrm>
        </p:spPr>
        <p:txBody>
          <a:bodyPr/>
          <a:lstStyle/>
          <a:p>
            <a:r>
              <a:rPr lang="en-GB" dirty="0" smtClean="0"/>
              <a:t>Deliverables for 2020 and concrete next steps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64" name="Inhaltsplatzhalter 5"/>
          <p:cNvSpPr>
            <a:spLocks noGrp="1"/>
          </p:cNvSpPr>
          <p:nvPr>
            <p:ph idx="10"/>
          </p:nvPr>
        </p:nvSpPr>
        <p:spPr>
          <a:xfrm>
            <a:off x="409574" y="57150"/>
            <a:ext cx="7491653" cy="400049"/>
          </a:xfrm>
        </p:spPr>
        <p:txBody>
          <a:bodyPr anchor="ctr"/>
          <a:lstStyle/>
          <a:p>
            <a:r>
              <a:rPr lang="en-GB" sz="1800" b="1" dirty="0" smtClean="0"/>
              <a:t>Next steps: </a:t>
            </a:r>
            <a:r>
              <a:rPr lang="en-GB" sz="1800" dirty="0" smtClean="0"/>
              <a:t>Outlook for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Workshop on 18 Dec 2019 in Porto</a:t>
            </a:r>
            <a:endParaRPr lang="en-GB" sz="1800" dirty="0">
              <a:solidFill>
                <a:srgbClr val="F8F8F8"/>
              </a:solidFill>
            </a:endParaRPr>
          </a:p>
        </p:txBody>
      </p:sp>
      <p:sp>
        <p:nvSpPr>
          <p:cNvPr id="3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77306"/>
              </p:ext>
            </p:extLst>
          </p:nvPr>
        </p:nvGraphicFramePr>
        <p:xfrm>
          <a:off x="326187" y="3285920"/>
          <a:ext cx="8601075" cy="31105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5982">
                  <a:extLst>
                    <a:ext uri="{9D8B030D-6E8A-4147-A177-3AD203B41FA5}">
                      <a16:colId xmlns:a16="http://schemas.microsoft.com/office/drawing/2014/main" val="1580572619"/>
                    </a:ext>
                  </a:extLst>
                </a:gridCol>
                <a:gridCol w="5321868">
                  <a:extLst>
                    <a:ext uri="{9D8B030D-6E8A-4147-A177-3AD203B41FA5}">
                      <a16:colId xmlns:a16="http://schemas.microsoft.com/office/drawing/2014/main" val="153444533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13888167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78753331"/>
                    </a:ext>
                  </a:extLst>
                </a:gridCol>
              </a:tblGrid>
              <a:tr h="13725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b"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b"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b"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b"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96036"/>
                  </a:ext>
                </a:extLst>
              </a:tr>
              <a:tr h="59380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Completion of stock-taking using “reduced” 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INEXDA </a:t>
                      </a:r>
                      <a:r>
                        <a:rPr lang="en-GB" sz="1400" dirty="0" err="1" smtClean="0">
                          <a:effectLst/>
                          <a:latin typeface="+mn-lt"/>
                        </a:rPr>
                        <a:t>annodata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catalogue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10 Nov 2019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members of working group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839008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>
                          <a:effectLst/>
                          <a:latin typeface="+mn-lt"/>
                        </a:rPr>
                        <a:t>Completion of evaluation of stock-taking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Nov 2019</a:t>
                      </a:r>
                      <a:endParaRPr lang="de-DE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BBk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839069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>
                          <a:effectLst/>
                          <a:latin typeface="+mn-lt"/>
                        </a:rPr>
                        <a:t>Presentation of first results at INEXDA Meeting in Paris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21,22 Nov 2019</a:t>
                      </a:r>
                      <a:endParaRPr lang="de-DE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BBk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78373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>
                          <a:effectLst/>
                          <a:latin typeface="+mn-lt"/>
                        </a:rPr>
                        <a:t>3</a:t>
                      </a:r>
                      <a:r>
                        <a:rPr lang="en-GB" sz="1400" baseline="30000">
                          <a:effectLst/>
                          <a:latin typeface="+mn-lt"/>
                        </a:rPr>
                        <a:t>rd</a:t>
                      </a:r>
                      <a:r>
                        <a:rPr lang="en-GB" sz="1400">
                          <a:effectLst/>
                          <a:latin typeface="+mn-lt"/>
                        </a:rPr>
                        <a:t> Workshop of the working group in Porto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Dec 2019</a:t>
                      </a:r>
                      <a:endParaRPr lang="de-DE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BdP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044275"/>
                  </a:ext>
                </a:extLst>
              </a:tr>
              <a:tr h="6802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>
                          <a:effectLst/>
                          <a:latin typeface="+mn-lt"/>
                        </a:rPr>
                        <a:t>Completion of draft report and circulation for comments to members of working group</a:t>
                      </a:r>
                      <a:endParaRPr lang="de-D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 2020</a:t>
                      </a:r>
                      <a:endParaRPr lang="de-DE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BBk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398489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Publication of final report on INEXDA website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 2020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BBk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195" marB="3619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560162"/>
                  </a:ext>
                </a:extLst>
              </a:tr>
            </a:tbl>
          </a:graphicData>
        </a:graphic>
      </p:graphicFrame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18200" y="1369444"/>
            <a:ext cx="8277225" cy="9924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rgbClr val="169AAF"/>
                </a:solidFill>
              </a:rPr>
              <a:t>Deliverable 1: </a:t>
            </a:r>
            <a:r>
              <a:rPr lang="en-US" sz="1800" dirty="0">
                <a:solidFill>
                  <a:srgbClr val="169AAF"/>
                </a:solidFill>
              </a:rPr>
              <a:t>Report of </a:t>
            </a:r>
            <a:r>
              <a:rPr lang="en-US" sz="1800" dirty="0" smtClean="0">
                <a:solidFill>
                  <a:srgbClr val="169AAF"/>
                </a:solidFill>
              </a:rPr>
              <a:t>stock-taking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 smtClean="0"/>
              <a:t>To reduce the burden on workshop participants, it was agreed to narrow the scope to (1) Access regimes, which will be used for the</a:t>
            </a:r>
            <a:r>
              <a:rPr lang="en-US" sz="1600" b="1" dirty="0" smtClean="0"/>
              <a:t> stock-taking</a:t>
            </a:r>
            <a:r>
              <a:rPr lang="en-US" sz="1600" dirty="0" smtClean="0"/>
              <a:t>.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18200" y="2471164"/>
            <a:ext cx="8389370" cy="80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b="1" dirty="0" smtClean="0">
                <a:solidFill>
                  <a:srgbClr val="169AAF"/>
                </a:solidFill>
              </a:rPr>
              <a:t>Deliverable 2: </a:t>
            </a:r>
            <a:r>
              <a:rPr lang="en-GB" sz="1800" dirty="0" smtClean="0">
                <a:solidFill>
                  <a:srgbClr val="169AAF"/>
                </a:solidFill>
              </a:rPr>
              <a:t>Harmonised </a:t>
            </a:r>
            <a:r>
              <a:rPr lang="en-GB" sz="1800" dirty="0" err="1" smtClean="0">
                <a:solidFill>
                  <a:srgbClr val="169AAF"/>
                </a:solidFill>
              </a:rPr>
              <a:t>annodata</a:t>
            </a:r>
            <a:r>
              <a:rPr lang="en-GB" sz="1800" dirty="0" smtClean="0">
                <a:solidFill>
                  <a:srgbClr val="169AAF"/>
                </a:solidFill>
              </a:rPr>
              <a:t> schema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 smtClean="0"/>
              <a:t>Publish </a:t>
            </a:r>
            <a:r>
              <a:rPr lang="en-US" sz="1600" dirty="0"/>
              <a:t>the </a:t>
            </a:r>
            <a:r>
              <a:rPr lang="en-US" sz="1600" dirty="0" smtClean="0"/>
              <a:t>a second report with comprehensive (complete) </a:t>
            </a:r>
            <a:r>
              <a:rPr lang="en-US" sz="1600" dirty="0" err="1" smtClean="0"/>
              <a:t>annodata</a:t>
            </a:r>
            <a:r>
              <a:rPr lang="en-US" sz="1600" dirty="0" smtClean="0"/>
              <a:t> schema.</a:t>
            </a:r>
          </a:p>
        </p:txBody>
      </p:sp>
    </p:spTree>
    <p:extLst>
      <p:ext uri="{BB962C8B-B14F-4D97-AF65-F5344CB8AC3E}">
        <p14:creationId xmlns:p14="http://schemas.microsoft.com/office/powerpoint/2010/main" val="2738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30730" y="2501900"/>
            <a:ext cx="4671730" cy="1755775"/>
          </a:xfrm>
        </p:spPr>
        <p:txBody>
          <a:bodyPr anchor="t"/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GB" sz="3600" b="1" dirty="0" smtClean="0">
                <a:solidFill>
                  <a:srgbClr val="169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thanks!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6" name="Bild 5" descr="Netzwerk-Leiste_Zeichenfläche 1.png"/>
          <p:cNvPicPr>
            <a:picLocks noChangeAspect="1"/>
          </p:cNvPicPr>
          <p:nvPr/>
        </p:nvPicPr>
        <p:blipFill rotWithShape="1">
          <a:blip r:embed="rId2"/>
          <a:srcRect l="-1" t="1792" r="444" b="1"/>
          <a:stretch/>
        </p:blipFill>
        <p:spPr>
          <a:xfrm>
            <a:off x="-4732" y="0"/>
            <a:ext cx="9151200" cy="21581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3" y="2639829"/>
            <a:ext cx="3027814" cy="11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</p:spTree>
    <p:extLst>
      <p:ext uri="{BB962C8B-B14F-4D97-AF65-F5344CB8AC3E}">
        <p14:creationId xmlns:p14="http://schemas.microsoft.com/office/powerpoint/2010/main" val="19511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Update on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workshop </a:t>
            </a:r>
            <a:r>
              <a:rPr lang="en-US" dirty="0"/>
              <a:t>of the INEXDA Working Group on Data Access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1800" b="1" dirty="0" smtClean="0"/>
              <a:t>Background</a:t>
            </a:r>
            <a:endParaRPr lang="en-GB" sz="1800" b="1" dirty="0">
              <a:solidFill>
                <a:srgbClr val="F8F8F8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486775" cy="611187"/>
          </a:xfrm>
        </p:spPr>
        <p:txBody>
          <a:bodyPr/>
          <a:lstStyle/>
          <a:p>
            <a:r>
              <a:rPr lang="en-US" sz="2400" i="1" dirty="0"/>
              <a:t>Recap</a:t>
            </a:r>
            <a:r>
              <a:rPr lang="en-US" sz="2400" dirty="0"/>
              <a:t>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Workshop </a:t>
            </a:r>
            <a:r>
              <a:rPr lang="en-US" sz="2400" dirty="0"/>
              <a:t>of the INEXDA Working Group in April 2019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idx="10"/>
          </p:nvPr>
        </p:nvSpPr>
        <p:spPr>
          <a:xfrm>
            <a:off x="409575" y="1380407"/>
            <a:ext cx="4283195" cy="1156271"/>
          </a:xfrm>
          <a:noFill/>
          <a:ln w="19050">
            <a:noFill/>
          </a:ln>
        </p:spPr>
        <p:txBody>
          <a:bodyPr tIns="144000"/>
          <a:lstStyle/>
          <a:p>
            <a:pPr>
              <a:spcBef>
                <a:spcPts val="1200"/>
              </a:spcBef>
              <a:tabLst>
                <a:tab pos="4124325" algn="l"/>
                <a:tab pos="4305300" algn="l"/>
              </a:tabLst>
            </a:pPr>
            <a:r>
              <a:rPr lang="en-US" sz="1800" i="1" dirty="0" smtClean="0">
                <a:solidFill>
                  <a:schemeClr val="tx1"/>
                </a:solidFill>
              </a:rPr>
              <a:t>A </a:t>
            </a:r>
            <a:r>
              <a:rPr lang="en-US" sz="1800" i="1" dirty="0">
                <a:solidFill>
                  <a:schemeClr val="tx1"/>
                </a:solidFill>
              </a:rPr>
              <a:t>large number of exciting new projects are </a:t>
            </a:r>
            <a:r>
              <a:rPr lang="en-US" sz="1800" i="1" dirty="0" smtClean="0">
                <a:solidFill>
                  <a:schemeClr val="tx1"/>
                </a:solidFill>
              </a:rPr>
              <a:t>                                                                                        currently developed </a:t>
            </a:r>
            <a:r>
              <a:rPr lang="en-US" sz="1800" i="1" dirty="0">
                <a:solidFill>
                  <a:schemeClr val="tx1"/>
                </a:solidFill>
              </a:rPr>
              <a:t>around the topic of </a:t>
            </a:r>
            <a:r>
              <a:rPr lang="en-US" sz="1800" i="1" dirty="0" smtClean="0">
                <a:solidFill>
                  <a:schemeClr val="tx1"/>
                </a:solidFill>
              </a:rPr>
              <a:t>                                                                                     data </a:t>
            </a:r>
            <a:r>
              <a:rPr lang="en-US" sz="1800" i="1" dirty="0">
                <a:solidFill>
                  <a:schemeClr val="tx1"/>
                </a:solidFill>
              </a:rPr>
              <a:t>access. </a:t>
            </a:r>
          </a:p>
          <a:p>
            <a:pPr>
              <a:tabLst>
                <a:tab pos="4124325" algn="l"/>
                <a:tab pos="4305300" algn="l"/>
              </a:tabLst>
            </a:pPr>
            <a:endParaRPr lang="en-GB" b="1" dirty="0">
              <a:solidFill>
                <a:srgbClr val="169AAF"/>
              </a:solidFill>
            </a:endParaRPr>
          </a:p>
        </p:txBody>
      </p:sp>
      <p:sp>
        <p:nvSpPr>
          <p:cNvPr id="14" name="Inhaltsplatzhalter 6"/>
          <p:cNvSpPr>
            <a:spLocks noGrp="1"/>
          </p:cNvSpPr>
          <p:nvPr>
            <p:ph idx="1"/>
          </p:nvPr>
        </p:nvSpPr>
        <p:spPr>
          <a:xfrm>
            <a:off x="457200" y="2756293"/>
            <a:ext cx="4495800" cy="3428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169AAF"/>
                </a:solidFill>
              </a:rPr>
              <a:t>Topics that were discussed include …</a:t>
            </a:r>
            <a:endParaRPr lang="en-US" sz="1800" b="1" dirty="0">
              <a:solidFill>
                <a:srgbClr val="169AA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International access to microdata  </a:t>
            </a:r>
            <a:r>
              <a:rPr lang="en-US" sz="1600" dirty="0"/>
              <a:t>(Eurostat, CASD, </a:t>
            </a:r>
            <a:r>
              <a:rPr lang="en-US" sz="1600" dirty="0" err="1"/>
              <a:t>Banque</a:t>
            </a:r>
            <a:r>
              <a:rPr lang="en-US" sz="1600" dirty="0"/>
              <a:t> de France, UKDA)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Remote access </a:t>
            </a:r>
            <a:r>
              <a:rPr lang="en-US" sz="1600" dirty="0"/>
              <a:t>(nearly all presentations, but SSB as the example)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 smtClean="0"/>
              <a:t>Harmonizing </a:t>
            </a:r>
            <a:r>
              <a:rPr lang="en-US" sz="1600" b="1" dirty="0"/>
              <a:t>data access </a:t>
            </a:r>
            <a:r>
              <a:rPr lang="en-US" sz="1600" dirty="0"/>
              <a:t>(</a:t>
            </a:r>
            <a:r>
              <a:rPr lang="en-US" sz="1600" dirty="0" err="1"/>
              <a:t>NordMAN</a:t>
            </a:r>
            <a:r>
              <a:rPr lang="en-US" sz="1600" dirty="0"/>
              <a:t>, IDAN, INEXDA)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General principles including data access </a:t>
            </a:r>
            <a:r>
              <a:rPr lang="en-US" sz="1600" dirty="0"/>
              <a:t>(Go FAIR, UWE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b="1" dirty="0"/>
              <a:t>Concepts</a:t>
            </a:r>
            <a:r>
              <a:rPr lang="en-GB" sz="1600" dirty="0"/>
              <a:t>: Output privacy, Input privacy problem, Sharing computation, SMC, (SDC)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Table Builder, </a:t>
            </a:r>
            <a:r>
              <a:rPr lang="en-GB" sz="1600" dirty="0" smtClean="0"/>
              <a:t>On-the-fly-anonymization</a:t>
            </a:r>
            <a:endParaRPr lang="en-GB" sz="1800" dirty="0"/>
          </a:p>
        </p:txBody>
      </p:sp>
      <p:sp>
        <p:nvSpPr>
          <p:cNvPr id="15" name="Rechteck 14"/>
          <p:cNvSpPr/>
          <p:nvPr/>
        </p:nvSpPr>
        <p:spPr>
          <a:xfrm>
            <a:off x="5208985" y="3037918"/>
            <a:ext cx="35349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Rich Context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Access modes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Classification of sensitive data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Training of researchers (and staff?)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Metadata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Standardization (data, procedures)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/>
              <a:t>Data quality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b="1" dirty="0"/>
              <a:t>Modern (EDRU) perspective</a:t>
            </a:r>
            <a:r>
              <a:rPr lang="en-GB" sz="1600" dirty="0"/>
              <a:t>: language and </a:t>
            </a:r>
            <a:r>
              <a:rPr lang="en-GB" sz="1600" dirty="0" smtClean="0"/>
              <a:t>attitude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600" dirty="0" smtClean="0"/>
              <a:t>…</a:t>
            </a:r>
            <a:endParaRPr lang="en-GB" sz="16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380407"/>
            <a:ext cx="3714750" cy="1238250"/>
          </a:xfrm>
          <a:prstGeom prst="rect">
            <a:avLst/>
          </a:prstGeom>
          <a:ln>
            <a:solidFill>
              <a:srgbClr val="B8D8DA"/>
            </a:solidFill>
          </a:ln>
        </p:spPr>
      </p:pic>
    </p:spTree>
    <p:extLst>
      <p:ext uri="{BB962C8B-B14F-4D97-AF65-F5344CB8AC3E}">
        <p14:creationId xmlns:p14="http://schemas.microsoft.com/office/powerpoint/2010/main" val="21052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1800" b="1" dirty="0"/>
              <a:t>Background</a:t>
            </a:r>
            <a:endParaRPr lang="en-GB" sz="1800" b="1" dirty="0">
              <a:solidFill>
                <a:srgbClr val="F8F8F8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277225" cy="611187"/>
          </a:xfrm>
        </p:spPr>
        <p:txBody>
          <a:bodyPr/>
          <a:lstStyle/>
          <a:p>
            <a:r>
              <a:rPr lang="en-US" i="1" dirty="0"/>
              <a:t>Recap</a:t>
            </a:r>
            <a:r>
              <a:rPr lang="en-US" dirty="0"/>
              <a:t>: </a:t>
            </a:r>
            <a:r>
              <a:rPr lang="en-US" dirty="0" smtClean="0"/>
              <a:t>The mandate of the working group</a:t>
            </a:r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4282833" y="1458400"/>
            <a:ext cx="4680009" cy="471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i="1" dirty="0" smtClean="0"/>
              <a:t>Focus of this workshop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rgbClr val="169AAF"/>
                </a:solidFill>
              </a:rPr>
              <a:t>Tasks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sz="1600" dirty="0" smtClean="0"/>
              <a:t>take stock of existing modes and procedures currently used by data providing institutions;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sz="1600" dirty="0" smtClean="0"/>
              <a:t>identify common features and differences, and discuss potential harmonization to agree on a standardised data access procedure which may later serve as a best-practice guideline;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rgbClr val="169AAF"/>
                </a:solidFill>
              </a:rPr>
              <a:t>Deliverables</a:t>
            </a:r>
            <a:endParaRPr lang="en-GB" sz="1800" b="1" dirty="0">
              <a:solidFill>
                <a:srgbClr val="169AA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sz="1600" dirty="0"/>
              <a:t>Produce a stock taking report on current data access rules (inform the design of data steward metadata);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sz="1600" dirty="0"/>
              <a:t>Develop a harmonized depiction of data access criteria and procedures via data steward metadata, which can be further fine-tuned in a follow-up meeting (to be scheduled);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</p:txBody>
      </p:sp>
      <p:pic>
        <p:nvPicPr>
          <p:cNvPr id="18" name="Inhaltsplatzhalter 7" descr="Final_Mandate_WG_data_access_20190802.pdf - Adobe Acrobat Pro 20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6" t="13271" r="26431" b="3515"/>
          <a:stretch/>
        </p:blipFill>
        <p:spPr>
          <a:xfrm>
            <a:off x="375070" y="1315258"/>
            <a:ext cx="3653468" cy="49748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Abgerundetes Rechteck 19"/>
          <p:cNvSpPr/>
          <p:nvPr/>
        </p:nvSpPr>
        <p:spPr>
          <a:xfrm>
            <a:off x="706903" y="3924299"/>
            <a:ext cx="3038113" cy="829945"/>
          </a:xfrm>
          <a:prstGeom prst="roundRect">
            <a:avLst>
              <a:gd name="adj" fmla="val 5050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706903" y="4906645"/>
            <a:ext cx="3038113" cy="509906"/>
          </a:xfrm>
          <a:prstGeom prst="roundRect">
            <a:avLst>
              <a:gd name="adj" fmla="val 5050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12" name="Gerader Verbinder 11"/>
          <p:cNvCxnSpPr>
            <a:stCxn id="20" idx="3"/>
          </p:cNvCxnSpPr>
          <p:nvPr/>
        </p:nvCxnSpPr>
        <p:spPr>
          <a:xfrm flipV="1">
            <a:off x="3745016" y="2194115"/>
            <a:ext cx="503313" cy="2145157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21" idx="3"/>
          </p:cNvCxnSpPr>
          <p:nvPr/>
        </p:nvCxnSpPr>
        <p:spPr>
          <a:xfrm flipV="1">
            <a:off x="3745016" y="4029782"/>
            <a:ext cx="537817" cy="113181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b="1" dirty="0" smtClean="0">
                <a:solidFill>
                  <a:srgbClr val="F8F8F8"/>
                </a:solidFill>
              </a:rPr>
              <a:t>Introduction </a:t>
            </a:r>
            <a:r>
              <a:rPr lang="en-US" sz="1800" b="1" dirty="0">
                <a:solidFill>
                  <a:srgbClr val="F8F8F8"/>
                </a:solidFill>
              </a:rPr>
              <a:t>to </a:t>
            </a:r>
            <a:r>
              <a:rPr lang="en-US" sz="1800" b="1" dirty="0" smtClean="0">
                <a:solidFill>
                  <a:srgbClr val="F8F8F8"/>
                </a:solidFill>
              </a:rPr>
              <a:t>the </a:t>
            </a:r>
            <a:r>
              <a:rPr lang="en-US" sz="1800" b="1" dirty="0" err="1" smtClean="0">
                <a:solidFill>
                  <a:srgbClr val="F8F8F8"/>
                </a:solidFill>
              </a:rPr>
              <a:t>annodata</a:t>
            </a:r>
            <a:r>
              <a:rPr lang="en-US" sz="1800" b="1" dirty="0" smtClean="0">
                <a:solidFill>
                  <a:srgbClr val="F8F8F8"/>
                </a:solidFill>
              </a:rPr>
              <a:t> </a:t>
            </a:r>
            <a:r>
              <a:rPr lang="en-US" sz="1800" b="1" dirty="0">
                <a:solidFill>
                  <a:srgbClr val="F8F8F8"/>
                </a:solidFill>
              </a:rPr>
              <a:t>catalogue </a:t>
            </a:r>
            <a:endParaRPr lang="en-GB" sz="1800" b="1" dirty="0">
              <a:solidFill>
                <a:srgbClr val="F8F8F8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277225" cy="611187"/>
          </a:xfrm>
        </p:spPr>
        <p:txBody>
          <a:bodyPr/>
          <a:lstStyle/>
          <a:p>
            <a:r>
              <a:rPr lang="en-GB" dirty="0" smtClean="0"/>
              <a:t>Schema to facilitate standardisation</a:t>
            </a:r>
            <a:endParaRPr lang="en-GB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09575" y="1314450"/>
            <a:ext cx="8467006" cy="988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169AAF"/>
                </a:solidFill>
              </a:rPr>
              <a:t>Challenge:</a:t>
            </a:r>
          </a:p>
          <a:p>
            <a:pPr marL="0" indent="0">
              <a:buNone/>
            </a:pPr>
            <a:r>
              <a:rPr lang="en-US" sz="1600" dirty="0" smtClean="0"/>
              <a:t>Differences in legal, organizational and technical conditions as well as different terminology</a:t>
            </a:r>
            <a:r>
              <a:rPr lang="en-US" sz="1600" dirty="0"/>
              <a:t> </a:t>
            </a:r>
            <a:r>
              <a:rPr lang="en-US" sz="1600" dirty="0" smtClean="0"/>
              <a:t>might complicate a discussion on data access procedures.</a:t>
            </a:r>
          </a:p>
        </p:txBody>
      </p:sp>
      <p:sp>
        <p:nvSpPr>
          <p:cNvPr id="17" name="Inhaltsplatzhalter 11"/>
          <p:cNvSpPr txBox="1">
            <a:spLocks/>
          </p:cNvSpPr>
          <p:nvPr/>
        </p:nvSpPr>
        <p:spPr>
          <a:xfrm>
            <a:off x="409575" y="2346391"/>
            <a:ext cx="8277224" cy="1121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169AAF"/>
                </a:solidFill>
              </a:rPr>
              <a:t>Idea: </a:t>
            </a:r>
            <a:r>
              <a:rPr lang="en-US" sz="1800" b="1" dirty="0"/>
              <a:t>unified language</a:t>
            </a:r>
            <a:endParaRPr lang="en-US" sz="1800" b="1" dirty="0" smtClean="0"/>
          </a:p>
          <a:p>
            <a:pPr marL="0" indent="0">
              <a:buFont typeface="Arial"/>
              <a:buNone/>
            </a:pPr>
            <a:r>
              <a:rPr lang="en-US" sz="1600" dirty="0" smtClean="0"/>
              <a:t>To facilitate the stocktaking of existing data access procedures </a:t>
            </a:r>
            <a:r>
              <a:rPr lang="en-US" sz="1600" dirty="0" err="1" smtClean="0"/>
              <a:t>BBk</a:t>
            </a:r>
            <a:r>
              <a:rPr lang="en-US" sz="1600" dirty="0" smtClean="0"/>
              <a:t> have drafted a set of metadata items (in the following </a:t>
            </a:r>
            <a:r>
              <a:rPr lang="en-US" sz="1600" b="1" i="1" dirty="0" err="1" smtClean="0">
                <a:solidFill>
                  <a:srgbClr val="169AAF"/>
                </a:solidFill>
              </a:rPr>
              <a:t>annodata</a:t>
            </a:r>
            <a:r>
              <a:rPr lang="en-US" sz="1600" dirty="0" smtClean="0"/>
              <a:t> catalogue) designed to capture data access procedures currently used in data providing institutions. </a:t>
            </a:r>
          </a:p>
          <a:p>
            <a:pPr marL="0" indent="0">
              <a:buFont typeface="Arial"/>
              <a:buNone/>
            </a:pPr>
            <a:r>
              <a:rPr lang="en-US" sz="1600" dirty="0" smtClean="0"/>
              <a:t>In the last workshop all workshop participants discussed the suggested </a:t>
            </a:r>
            <a:r>
              <a:rPr lang="en-US" sz="1600" dirty="0" err="1" smtClean="0"/>
              <a:t>annodata</a:t>
            </a:r>
            <a:r>
              <a:rPr lang="en-US" sz="1600" dirty="0" smtClean="0"/>
              <a:t> items which have been amended by </a:t>
            </a:r>
            <a:r>
              <a:rPr lang="en-US" sz="1600" dirty="0" err="1" smtClean="0"/>
              <a:t>BBk</a:t>
            </a:r>
            <a:r>
              <a:rPr lang="en-US" sz="1600" dirty="0" smtClean="0"/>
              <a:t> accordingly.</a:t>
            </a:r>
            <a:endParaRPr lang="en-GB" sz="1600" dirty="0"/>
          </a:p>
        </p:txBody>
      </p:sp>
      <p:pic>
        <p:nvPicPr>
          <p:cNvPr id="9" name="Grafik 8" descr="2019-10-01 - INEXDA Annodata Schema_JB.xlsx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4834" r="2735" b="29505"/>
          <a:stretch/>
        </p:blipFill>
        <p:spPr>
          <a:xfrm>
            <a:off x="4382190" y="4109439"/>
            <a:ext cx="4477141" cy="1174916"/>
          </a:xfrm>
          <a:prstGeom prst="rect">
            <a:avLst/>
          </a:prstGeom>
        </p:spPr>
      </p:pic>
      <p:pic>
        <p:nvPicPr>
          <p:cNvPr id="11" name="Grafik 10" descr="2019-10-01 - INEXDA Annodata Schema_JB.xlsx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25181" r="5095" b="28813"/>
          <a:stretch/>
        </p:blipFill>
        <p:spPr>
          <a:xfrm>
            <a:off x="4108421" y="4450240"/>
            <a:ext cx="4621833" cy="1254498"/>
          </a:xfrm>
          <a:prstGeom prst="rect">
            <a:avLst/>
          </a:prstGeom>
        </p:spPr>
      </p:pic>
      <p:pic>
        <p:nvPicPr>
          <p:cNvPr id="13" name="Grafik 12" descr="2019-10-01 - INEXDA Annodata Schema_JB.xlsx - Exce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25008" r="5000" b="21722"/>
          <a:stretch/>
        </p:blipFill>
        <p:spPr>
          <a:xfrm>
            <a:off x="3999873" y="4809753"/>
            <a:ext cx="4548907" cy="1426745"/>
          </a:xfrm>
          <a:prstGeom prst="rect">
            <a:avLst/>
          </a:prstGeom>
        </p:spPr>
      </p:pic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</p:spPr>
        <p:txBody>
          <a:bodyPr/>
          <a:lstStyle/>
          <a:p>
            <a:fld id="{BB3DA087-4E38-0341-A689-1F0CE3BC0E76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2" name="Rechteck 1"/>
          <p:cNvSpPr/>
          <p:nvPr/>
        </p:nvSpPr>
        <p:spPr>
          <a:xfrm>
            <a:off x="409574" y="4258925"/>
            <a:ext cx="35180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BBk</a:t>
            </a:r>
            <a:r>
              <a:rPr lang="en-US" sz="1400" dirty="0" smtClean="0"/>
              <a:t> has published a </a:t>
            </a:r>
            <a:r>
              <a:rPr lang="en-US" sz="1400" b="1" dirty="0" smtClean="0"/>
              <a:t>technical </a:t>
            </a:r>
            <a:r>
              <a:rPr lang="en-US" sz="1400" b="1" dirty="0"/>
              <a:t>report</a:t>
            </a:r>
            <a:r>
              <a:rPr lang="en-US" sz="1400" dirty="0"/>
              <a:t> </a:t>
            </a:r>
            <a:r>
              <a:rPr lang="en-US" sz="1400" dirty="0" smtClean="0"/>
              <a:t>describing the general idea of </a:t>
            </a:r>
            <a:r>
              <a:rPr lang="en-US" sz="1400" dirty="0" err="1" smtClean="0"/>
              <a:t>annodata</a:t>
            </a:r>
            <a:r>
              <a:rPr lang="en-US" sz="1400" dirty="0" smtClean="0"/>
              <a:t> in “Bender, Blaschke</a:t>
            </a:r>
            <a:r>
              <a:rPr lang="en-US" sz="1400" dirty="0"/>
              <a:t>, Doll, Gordon, Hirsch, </a:t>
            </a:r>
            <a:r>
              <a:rPr lang="en-US" sz="1400" dirty="0" err="1" smtClean="0"/>
              <a:t>Hochfellner</a:t>
            </a:r>
            <a:r>
              <a:rPr lang="en-US" sz="1400" dirty="0" smtClean="0"/>
              <a:t>, Lane </a:t>
            </a:r>
            <a:r>
              <a:rPr lang="en-US" sz="1400" dirty="0"/>
              <a:t>(2019): </a:t>
            </a:r>
            <a:r>
              <a:rPr lang="en-US" sz="1400" i="1" dirty="0"/>
              <a:t>The </a:t>
            </a:r>
            <a:r>
              <a:rPr lang="en-US" sz="1400" i="1" dirty="0" err="1"/>
              <a:t>Annodata</a:t>
            </a:r>
            <a:r>
              <a:rPr lang="en-US" sz="1400" i="1" dirty="0"/>
              <a:t> Framework: </a:t>
            </a:r>
            <a:r>
              <a:rPr lang="en-US" sz="1400" i="1" dirty="0" smtClean="0"/>
              <a:t>A </a:t>
            </a:r>
            <a:r>
              <a:rPr lang="en-US" sz="1400" i="1" dirty="0"/>
              <a:t>data-centric approach to enhance </a:t>
            </a:r>
            <a:r>
              <a:rPr lang="en-US" sz="1400" i="1" dirty="0" smtClean="0"/>
              <a:t>metadata</a:t>
            </a:r>
            <a:r>
              <a:rPr lang="en-US" sz="1400" dirty="0" smtClean="0"/>
              <a:t>”. See</a:t>
            </a:r>
          </a:p>
          <a:p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www.bundesbank.de/en/bundesbank/research/rdsc/data-access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0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nhaltsplatzhalter 5"/>
          <p:cNvSpPr txBox="1">
            <a:spLocks/>
          </p:cNvSpPr>
          <p:nvPr/>
        </p:nvSpPr>
        <p:spPr>
          <a:xfrm>
            <a:off x="448579" y="3328179"/>
            <a:ext cx="8344258" cy="423063"/>
          </a:xfrm>
          <a:prstGeom prst="rect">
            <a:avLst/>
          </a:prstGeom>
          <a:solidFill>
            <a:srgbClr val="B8D8DA"/>
          </a:solidFill>
          <a:ln w="19050">
            <a:solidFill>
              <a:srgbClr val="B8D8DA"/>
            </a:solidFill>
          </a:ln>
        </p:spPr>
        <p:txBody>
          <a:bodyPr vert="horz" lIns="108000" tIns="72000" rIns="108000" bIns="7200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124325" algn="l"/>
                <a:tab pos="4305300" algn="l"/>
              </a:tabLst>
            </a:pPr>
            <a:r>
              <a:rPr lang="en-GB" sz="1800" b="1" i="1" dirty="0">
                <a:solidFill>
                  <a:schemeClr val="tx1"/>
                </a:solidFill>
              </a:rPr>
              <a:t>Factsheet</a:t>
            </a:r>
            <a:r>
              <a:rPr lang="en-GB" sz="1800" b="1" dirty="0">
                <a:solidFill>
                  <a:schemeClr val="tx1"/>
                </a:solidFill>
              </a:rPr>
              <a:t>: (Administrative) </a:t>
            </a:r>
            <a:r>
              <a:rPr lang="en-GB" sz="1800" b="1" dirty="0" err="1">
                <a:solidFill>
                  <a:schemeClr val="tx1"/>
                </a:solidFill>
              </a:rPr>
              <a:t>Annodata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7" name="Inhaltsplatzhalter 5"/>
          <p:cNvSpPr txBox="1">
            <a:spLocks/>
          </p:cNvSpPr>
          <p:nvPr/>
        </p:nvSpPr>
        <p:spPr>
          <a:xfrm>
            <a:off x="448579" y="3772994"/>
            <a:ext cx="8344258" cy="2566130"/>
          </a:xfrm>
          <a:prstGeom prst="rect">
            <a:avLst/>
          </a:prstGeom>
          <a:solidFill>
            <a:srgbClr val="F8F8F8"/>
          </a:solidFill>
          <a:ln w="19050">
            <a:solidFill>
              <a:srgbClr val="B8D8DA"/>
            </a:solidFill>
          </a:ln>
        </p:spPr>
        <p:txBody>
          <a:bodyPr vert="horz" lIns="108000" tIns="72000" rIns="108000" bIns="7200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124325" algn="l"/>
                <a:tab pos="4305300" algn="l"/>
              </a:tabLst>
            </a:pPr>
            <a:endParaRPr lang="en-GB" sz="1800" b="1" dirty="0">
              <a:solidFill>
                <a:srgbClr val="169AAF"/>
              </a:solidFill>
            </a:endParaRPr>
          </a:p>
        </p:txBody>
      </p:sp>
      <p:sp>
        <p:nvSpPr>
          <p:cNvPr id="2" name="Nach links gekrümmter Pfeil 1"/>
          <p:cNvSpPr/>
          <p:nvPr/>
        </p:nvSpPr>
        <p:spPr>
          <a:xfrm>
            <a:off x="8437797" y="2743898"/>
            <a:ext cx="476250" cy="964618"/>
          </a:xfrm>
          <a:prstGeom prst="curvedLeftArrow">
            <a:avLst>
              <a:gd name="adj1" fmla="val 25000"/>
              <a:gd name="adj2" fmla="val 67741"/>
              <a:gd name="adj3" fmla="val 25000"/>
            </a:avLst>
          </a:prstGeom>
          <a:solidFill>
            <a:srgbClr val="FFEBBD"/>
          </a:solidFill>
          <a:ln w="19050">
            <a:solidFill>
              <a:srgbClr val="FFE3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300788" y="1307189"/>
            <a:ext cx="2492049" cy="1683661"/>
          </a:xfrm>
          <a:prstGeom prst="roundRect">
            <a:avLst>
              <a:gd name="adj" fmla="val 8731"/>
            </a:avLst>
          </a:prstGeom>
          <a:solidFill>
            <a:srgbClr val="FFEBBD"/>
          </a:solidFill>
          <a:ln w="19050">
            <a:solidFill>
              <a:srgbClr val="FFE3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b="1" dirty="0" smtClean="0">
                <a:solidFill>
                  <a:srgbClr val="F8F8F8"/>
                </a:solidFill>
              </a:rPr>
              <a:t>Introduction </a:t>
            </a:r>
            <a:r>
              <a:rPr lang="en-US" sz="1800" b="1" dirty="0">
                <a:solidFill>
                  <a:srgbClr val="F8F8F8"/>
                </a:solidFill>
              </a:rPr>
              <a:t>to the </a:t>
            </a:r>
            <a:r>
              <a:rPr lang="en-US" sz="1800" b="1" dirty="0" err="1">
                <a:solidFill>
                  <a:srgbClr val="F8F8F8"/>
                </a:solidFill>
              </a:rPr>
              <a:t>annodata</a:t>
            </a:r>
            <a:r>
              <a:rPr lang="en-US" sz="1800" b="1" dirty="0">
                <a:solidFill>
                  <a:srgbClr val="F8F8F8"/>
                </a:solidFill>
              </a:rPr>
              <a:t> catalogue </a:t>
            </a:r>
            <a:endParaRPr lang="en-GB" sz="1800" b="1" dirty="0">
              <a:solidFill>
                <a:srgbClr val="F8F8F8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277225" cy="611187"/>
          </a:xfrm>
        </p:spPr>
        <p:txBody>
          <a:bodyPr/>
          <a:lstStyle/>
          <a:p>
            <a:r>
              <a:rPr lang="en-US" dirty="0"/>
              <a:t>What information is needed for handing data?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1386123" y="3887848"/>
            <a:ext cx="7289799" cy="7008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1" i="1" dirty="0" smtClean="0">
                <a:solidFill>
                  <a:srgbClr val="169AAF"/>
                </a:solidFill>
              </a:rPr>
              <a:t>(Administrative) </a:t>
            </a:r>
            <a:r>
              <a:rPr lang="en-GB" sz="1600" b="1" i="1" dirty="0" err="1" smtClean="0">
                <a:solidFill>
                  <a:srgbClr val="169AAF"/>
                </a:solidFill>
              </a:rPr>
              <a:t>Annodata</a:t>
            </a:r>
            <a:r>
              <a:rPr lang="en-GB" sz="1600" b="1" i="1" dirty="0" smtClean="0">
                <a:solidFill>
                  <a:srgbClr val="169AAF"/>
                </a:solidFill>
              </a:rPr>
              <a:t> </a:t>
            </a:r>
            <a:r>
              <a:rPr lang="en-GB" sz="1600" i="1" dirty="0"/>
              <a:t>(~ </a:t>
            </a:r>
            <a:r>
              <a:rPr lang="en-GB" sz="1600" b="1" i="1" dirty="0">
                <a:solidFill>
                  <a:srgbClr val="169AAF"/>
                </a:solidFill>
              </a:rPr>
              <a:t>anno</a:t>
            </a:r>
            <a:r>
              <a:rPr lang="en-GB" sz="1600" i="1" dirty="0"/>
              <a:t>tation </a:t>
            </a:r>
            <a:r>
              <a:rPr lang="en-GB" sz="1600" b="1" i="1" dirty="0">
                <a:solidFill>
                  <a:srgbClr val="169AAF"/>
                </a:solidFill>
              </a:rPr>
              <a:t>data</a:t>
            </a:r>
            <a:r>
              <a:rPr lang="en-GB" sz="1600" i="1" dirty="0" smtClean="0"/>
              <a:t>) are structured information on the </a:t>
            </a:r>
            <a:r>
              <a:rPr lang="en-GB" sz="1600" i="1" dirty="0"/>
              <a:t>set of legal, technical, and organisational rules that make up data access procedures</a:t>
            </a:r>
            <a:r>
              <a:rPr lang="en-GB" sz="1600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endParaRPr lang="en-GB" sz="1600" dirty="0" smtClean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518" y="3885030"/>
            <a:ext cx="633666" cy="683474"/>
          </a:xfrm>
          <a:prstGeom prst="rect">
            <a:avLst/>
          </a:prstGeom>
        </p:spPr>
      </p:pic>
      <p:sp>
        <p:nvSpPr>
          <p:cNvPr id="27" name="Inhaltsplatzhalter 2"/>
          <p:cNvSpPr txBox="1">
            <a:spLocks/>
          </p:cNvSpPr>
          <p:nvPr/>
        </p:nvSpPr>
        <p:spPr>
          <a:xfrm>
            <a:off x="553661" y="4711170"/>
            <a:ext cx="8277225" cy="1563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1800" b="1" dirty="0" smtClean="0">
                <a:solidFill>
                  <a:srgbClr val="169AAF"/>
                </a:solidFill>
              </a:rPr>
              <a:t>Main benefits from using </a:t>
            </a:r>
            <a:r>
              <a:rPr lang="en-GB" sz="1800" b="1" dirty="0" err="1" smtClean="0">
                <a:solidFill>
                  <a:srgbClr val="169AAF"/>
                </a:solidFill>
              </a:rPr>
              <a:t>Annodata</a:t>
            </a:r>
            <a:r>
              <a:rPr lang="en-GB" sz="1800" b="1" dirty="0" smtClean="0">
                <a:solidFill>
                  <a:srgbClr val="169AAF"/>
                </a:solidFill>
              </a:rPr>
              <a:t>: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"/>
            </a:pPr>
            <a:r>
              <a:rPr lang="en-GB" sz="1600" dirty="0" smtClean="0"/>
              <a:t>Standardisation of legal, technical and organisational rules related to data </a:t>
            </a:r>
            <a:r>
              <a:rPr lang="en-GB" sz="1600" dirty="0"/>
              <a:t>access </a:t>
            </a:r>
            <a:r>
              <a:rPr lang="en-GB" sz="1600" dirty="0" smtClean="0"/>
              <a:t>in and  </a:t>
            </a:r>
            <a:r>
              <a:rPr lang="en-GB" sz="1600" dirty="0"/>
              <a:t>eventually </a:t>
            </a:r>
            <a:r>
              <a:rPr lang="en-GB" sz="1600" dirty="0" smtClean="0"/>
              <a:t>also across institutions</a:t>
            </a:r>
            <a:endParaRPr lang="en-GB" sz="1600" dirty="0"/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"/>
            </a:pPr>
            <a:r>
              <a:rPr lang="en-GB" sz="1600" dirty="0"/>
              <a:t>Common standards allow harmonisation of data management 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"/>
            </a:pPr>
            <a:r>
              <a:rPr lang="en-GB" sz="1600" dirty="0" smtClean="0"/>
              <a:t>Automation of administrative processes to manage data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"/>
            </a:pPr>
            <a:r>
              <a:rPr lang="en-GB" sz="1600" dirty="0" smtClean="0"/>
              <a:t>Easy adaptation of </a:t>
            </a:r>
            <a:r>
              <a:rPr lang="en-GB" sz="1600" dirty="0" err="1" smtClean="0"/>
              <a:t>annodata</a:t>
            </a:r>
            <a:r>
              <a:rPr lang="en-GB" sz="1600" dirty="0" smtClean="0"/>
              <a:t>-based software in other institutions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1600" dirty="0" smtClean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0887" y="1392188"/>
            <a:ext cx="756168" cy="79962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59108" y="1392188"/>
            <a:ext cx="756168" cy="815605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327884" y="2174331"/>
            <a:ext cx="2742553" cy="95713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Traditional Metadata</a:t>
            </a:r>
          </a:p>
          <a:p>
            <a:pPr algn="ctr">
              <a:spcAft>
                <a:spcPts val="300"/>
              </a:spcAft>
            </a:pPr>
            <a:r>
              <a:rPr lang="en-GB" sz="1600" dirty="0" smtClean="0">
                <a:solidFill>
                  <a:schemeClr val="tx1"/>
                </a:solidFill>
              </a:rPr>
              <a:t>How is the data produced?</a:t>
            </a:r>
          </a:p>
          <a:p>
            <a:pPr marL="285750" indent="-285750" algn="ctr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303371" y="2174331"/>
            <a:ext cx="2489466" cy="95713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en-GB" sz="1700" b="1" dirty="0" smtClean="0">
                <a:solidFill>
                  <a:srgbClr val="169AAF"/>
                </a:solidFill>
              </a:rPr>
              <a:t>Administrative </a:t>
            </a:r>
            <a:r>
              <a:rPr lang="en-GB" sz="1700" b="1" dirty="0" err="1" smtClean="0">
                <a:solidFill>
                  <a:srgbClr val="169AAF"/>
                </a:solidFill>
              </a:rPr>
              <a:t>Annodata</a:t>
            </a:r>
            <a:endParaRPr lang="en-GB" sz="1700" b="1" dirty="0" smtClean="0">
              <a:solidFill>
                <a:srgbClr val="169AAF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GB" sz="1600" dirty="0" smtClean="0">
                <a:solidFill>
                  <a:schemeClr val="tx1"/>
                </a:solidFill>
              </a:rPr>
              <a:t>How is the data managed? 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6123" y="1392188"/>
            <a:ext cx="764697" cy="819319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3148410" y="2191813"/>
            <a:ext cx="2799552" cy="94444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Usage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Annodata</a:t>
            </a:r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GB" sz="1600" dirty="0" smtClean="0">
                <a:solidFill>
                  <a:schemeClr val="tx1"/>
                </a:solidFill>
              </a:rPr>
              <a:t>How are others using the data?</a:t>
            </a:r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</p:spPr>
        <p:txBody>
          <a:bodyPr/>
          <a:lstStyle/>
          <a:p>
            <a:fld id="{BB3DA087-4E38-0341-A689-1F0CE3BC0E76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1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b="1" dirty="0" smtClean="0">
                <a:solidFill>
                  <a:srgbClr val="F8F8F8"/>
                </a:solidFill>
              </a:rPr>
              <a:t>Introduction </a:t>
            </a:r>
            <a:r>
              <a:rPr lang="en-US" sz="1800" b="1" dirty="0">
                <a:solidFill>
                  <a:srgbClr val="F8F8F8"/>
                </a:solidFill>
              </a:rPr>
              <a:t>to the </a:t>
            </a:r>
            <a:r>
              <a:rPr lang="en-US" sz="1800" b="1" dirty="0" err="1">
                <a:solidFill>
                  <a:srgbClr val="F8F8F8"/>
                </a:solidFill>
              </a:rPr>
              <a:t>annodata</a:t>
            </a:r>
            <a:r>
              <a:rPr lang="en-US" sz="1800" b="1" dirty="0">
                <a:solidFill>
                  <a:srgbClr val="F8F8F8"/>
                </a:solidFill>
              </a:rPr>
              <a:t> catalogue </a:t>
            </a:r>
            <a:endParaRPr lang="en-GB" sz="1800" b="1" dirty="0">
              <a:solidFill>
                <a:srgbClr val="F8F8F8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9574" y="646113"/>
            <a:ext cx="8277225" cy="611187"/>
          </a:xfrm>
        </p:spPr>
        <p:txBody>
          <a:bodyPr/>
          <a:lstStyle/>
          <a:p>
            <a:r>
              <a:rPr lang="en-GB" dirty="0"/>
              <a:t>Eight types of </a:t>
            </a:r>
            <a:r>
              <a:rPr lang="en-GB" dirty="0" err="1"/>
              <a:t>annodata</a:t>
            </a:r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343805" y="1421490"/>
            <a:ext cx="2734581" cy="1548000"/>
          </a:xfrm>
          <a:prstGeom prst="rect">
            <a:avLst/>
          </a:prstGeom>
          <a:solidFill>
            <a:srgbClr val="D9EAEB"/>
          </a:solidFill>
          <a:ln w="19050">
            <a:solidFill>
              <a:srgbClr val="00A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Access </a:t>
            </a:r>
            <a:r>
              <a:rPr lang="en-GB" b="1" dirty="0">
                <a:solidFill>
                  <a:schemeClr val="tx1"/>
                </a:solidFill>
              </a:rPr>
              <a:t>regime</a:t>
            </a:r>
          </a:p>
        </p:txBody>
      </p:sp>
      <p:sp>
        <p:nvSpPr>
          <p:cNvPr id="15" name="Rechteck 14"/>
          <p:cNvSpPr/>
          <p:nvPr/>
        </p:nvSpPr>
        <p:spPr>
          <a:xfrm>
            <a:off x="3252787" y="1421490"/>
            <a:ext cx="2734581" cy="1548000"/>
          </a:xfrm>
          <a:prstGeom prst="rect">
            <a:avLst/>
          </a:prstGeom>
          <a:solidFill>
            <a:srgbClr val="D9EAEB"/>
          </a:solidFill>
          <a:ln w="19050">
            <a:solidFill>
              <a:srgbClr val="00A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6" name="Rechteck 15"/>
          <p:cNvSpPr/>
          <p:nvPr/>
        </p:nvSpPr>
        <p:spPr>
          <a:xfrm>
            <a:off x="6161769" y="1421490"/>
            <a:ext cx="2734581" cy="1548000"/>
          </a:xfrm>
          <a:prstGeom prst="rect">
            <a:avLst/>
          </a:prstGeom>
          <a:solidFill>
            <a:srgbClr val="D9EAEB"/>
          </a:solidFill>
          <a:ln w="19050">
            <a:solidFill>
              <a:srgbClr val="00A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Dataset family</a:t>
            </a:r>
          </a:p>
          <a:p>
            <a:pPr algn="ctr"/>
            <a:r>
              <a:rPr lang="en-GB" sz="1200" i="1" dirty="0" smtClean="0">
                <a:solidFill>
                  <a:schemeClr val="tx1"/>
                </a:solidFill>
              </a:rPr>
              <a:t>(before: Dataset)</a:t>
            </a:r>
          </a:p>
        </p:txBody>
      </p:sp>
      <p:sp>
        <p:nvSpPr>
          <p:cNvPr id="17" name="Rechteck 16"/>
          <p:cNvSpPr/>
          <p:nvPr/>
        </p:nvSpPr>
        <p:spPr>
          <a:xfrm>
            <a:off x="343805" y="3095056"/>
            <a:ext cx="2734581" cy="15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Record </a:t>
            </a:r>
            <a:r>
              <a:rPr lang="en-GB" b="1" dirty="0">
                <a:solidFill>
                  <a:schemeClr val="tx1"/>
                </a:solidFill>
              </a:rPr>
              <a:t>linkage</a:t>
            </a:r>
          </a:p>
        </p:txBody>
      </p:sp>
      <p:sp>
        <p:nvSpPr>
          <p:cNvPr id="18" name="Rechteck 17"/>
          <p:cNvSpPr/>
          <p:nvPr/>
        </p:nvSpPr>
        <p:spPr>
          <a:xfrm>
            <a:off x="3252787" y="3095056"/>
            <a:ext cx="2734581" cy="15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Combining </a:t>
            </a:r>
            <a:r>
              <a:rPr lang="en-GB" b="1" dirty="0">
                <a:solidFill>
                  <a:schemeClr val="tx1"/>
                </a:solidFill>
              </a:rPr>
              <a:t>restrictions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161769" y="3095056"/>
            <a:ext cx="2734581" cy="15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Global rules</a:t>
            </a: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(before: Decision rules)</a:t>
            </a:r>
          </a:p>
        </p:txBody>
      </p:sp>
      <p:sp>
        <p:nvSpPr>
          <p:cNvPr id="20" name="Rechteck 19"/>
          <p:cNvSpPr/>
          <p:nvPr/>
        </p:nvSpPr>
        <p:spPr>
          <a:xfrm>
            <a:off x="343805" y="4768622"/>
            <a:ext cx="2734581" cy="1548000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Research </a:t>
            </a:r>
            <a:r>
              <a:rPr lang="en-GB" b="1" dirty="0">
                <a:solidFill>
                  <a:schemeClr val="tx1"/>
                </a:solidFill>
              </a:rPr>
              <a:t>projects</a:t>
            </a:r>
          </a:p>
        </p:txBody>
      </p:sp>
      <p:sp>
        <p:nvSpPr>
          <p:cNvPr id="21" name="Rechteck 20"/>
          <p:cNvSpPr/>
          <p:nvPr/>
        </p:nvSpPr>
        <p:spPr>
          <a:xfrm>
            <a:off x="3252787" y="4768622"/>
            <a:ext cx="2734581" cy="1548000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Researchers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3805" y="1421490"/>
            <a:ext cx="288000" cy="288000"/>
          </a:xfrm>
          <a:prstGeom prst="rect">
            <a:avLst/>
          </a:prstGeom>
          <a:solidFill>
            <a:srgbClr val="00A4B3"/>
          </a:solidFill>
          <a:ln w="19050">
            <a:solidFill>
              <a:srgbClr val="00A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Rechteck 22"/>
          <p:cNvSpPr/>
          <p:nvPr/>
        </p:nvSpPr>
        <p:spPr>
          <a:xfrm>
            <a:off x="3252787" y="1421490"/>
            <a:ext cx="288000" cy="288000"/>
          </a:xfrm>
          <a:prstGeom prst="rect">
            <a:avLst/>
          </a:prstGeom>
          <a:solidFill>
            <a:srgbClr val="00A4B3"/>
          </a:solidFill>
          <a:ln w="19050">
            <a:solidFill>
              <a:srgbClr val="00A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Rechteck 23"/>
          <p:cNvSpPr/>
          <p:nvPr/>
        </p:nvSpPr>
        <p:spPr>
          <a:xfrm>
            <a:off x="6161769" y="1421490"/>
            <a:ext cx="288000" cy="288000"/>
          </a:xfrm>
          <a:prstGeom prst="rect">
            <a:avLst/>
          </a:prstGeom>
          <a:solidFill>
            <a:srgbClr val="00A4B3"/>
          </a:solidFill>
          <a:ln w="19050">
            <a:solidFill>
              <a:srgbClr val="00A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Rechteck 24"/>
          <p:cNvSpPr/>
          <p:nvPr/>
        </p:nvSpPr>
        <p:spPr>
          <a:xfrm>
            <a:off x="343805" y="3095056"/>
            <a:ext cx="288000" cy="28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Rechteck 25"/>
          <p:cNvSpPr/>
          <p:nvPr/>
        </p:nvSpPr>
        <p:spPr>
          <a:xfrm>
            <a:off x="3252787" y="3095056"/>
            <a:ext cx="288000" cy="28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Rechteck 26"/>
          <p:cNvSpPr/>
          <p:nvPr/>
        </p:nvSpPr>
        <p:spPr>
          <a:xfrm>
            <a:off x="3252787" y="4768622"/>
            <a:ext cx="288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hteck 27"/>
          <p:cNvSpPr/>
          <p:nvPr/>
        </p:nvSpPr>
        <p:spPr>
          <a:xfrm>
            <a:off x="343805" y="4768622"/>
            <a:ext cx="288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Rechteck 35"/>
          <p:cNvSpPr/>
          <p:nvPr/>
        </p:nvSpPr>
        <p:spPr>
          <a:xfrm>
            <a:off x="6161769" y="3095056"/>
            <a:ext cx="288000" cy="28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Rechteck 21"/>
          <p:cNvSpPr/>
          <p:nvPr/>
        </p:nvSpPr>
        <p:spPr>
          <a:xfrm>
            <a:off x="6161769" y="4768622"/>
            <a:ext cx="2734581" cy="1548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1950" indent="-361950"/>
            <a:r>
              <a:rPr lang="en-GB" sz="1400" b="1" dirty="0" smtClean="0">
                <a:solidFill>
                  <a:srgbClr val="00A4B3"/>
                </a:solidFill>
              </a:rPr>
              <a:t>1-3</a:t>
            </a:r>
            <a:r>
              <a:rPr lang="en-GB" sz="1400" dirty="0" smtClean="0">
                <a:solidFill>
                  <a:schemeClr val="tx1"/>
                </a:solidFill>
              </a:rPr>
              <a:t>	on </a:t>
            </a:r>
            <a:r>
              <a:rPr lang="en-GB" sz="1400" i="1" dirty="0" smtClean="0">
                <a:solidFill>
                  <a:schemeClr val="tx1"/>
                </a:solidFill>
              </a:rPr>
              <a:t>dataset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i="1" dirty="0" smtClean="0">
                <a:solidFill>
                  <a:schemeClr val="tx1"/>
                </a:solidFill>
              </a:rPr>
              <a:t>family</a:t>
            </a:r>
            <a:r>
              <a:rPr lang="en-GB" sz="1400" dirty="0" smtClean="0">
                <a:solidFill>
                  <a:schemeClr val="tx1"/>
                </a:solidFill>
              </a:rPr>
              <a:t> level</a:t>
            </a:r>
          </a:p>
          <a:p>
            <a:pPr marL="361950" indent="-361950"/>
            <a:r>
              <a:rPr lang="en-GB" sz="1400" b="1" dirty="0" smtClean="0">
                <a:solidFill>
                  <a:schemeClr val="accent6"/>
                </a:solidFill>
              </a:rPr>
              <a:t>4-6</a:t>
            </a:r>
            <a:r>
              <a:rPr lang="en-GB" sz="1400" dirty="0" smtClean="0">
                <a:solidFill>
                  <a:schemeClr val="tx1"/>
                </a:solidFill>
              </a:rPr>
              <a:t>	on </a:t>
            </a:r>
            <a:r>
              <a:rPr lang="en-GB" sz="1400" i="1" dirty="0" smtClean="0">
                <a:solidFill>
                  <a:schemeClr val="tx1"/>
                </a:solidFill>
              </a:rPr>
              <a:t>global</a:t>
            </a:r>
            <a:r>
              <a:rPr lang="en-GB" sz="1400" dirty="0" smtClean="0">
                <a:solidFill>
                  <a:schemeClr val="tx1"/>
                </a:solidFill>
              </a:rPr>
              <a:t> level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61950" indent="-36195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tx1"/>
                </a:solidFill>
              </a:rPr>
              <a:t>i.e. irrespective of researcher affiliation, research field, and access mode)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61950" indent="-361950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7-8</a:t>
            </a:r>
            <a:r>
              <a:rPr lang="en-US" sz="1400" dirty="0" smtClean="0">
                <a:solidFill>
                  <a:schemeClr val="tx1"/>
                </a:solidFill>
              </a:rPr>
              <a:t>	on </a:t>
            </a:r>
            <a:r>
              <a:rPr lang="en-US" sz="1400" i="1" dirty="0" smtClean="0">
                <a:solidFill>
                  <a:schemeClr val="tx1"/>
                </a:solidFill>
              </a:rPr>
              <a:t>project</a:t>
            </a:r>
            <a:r>
              <a:rPr lang="en-US" sz="1400" dirty="0" smtClean="0">
                <a:solidFill>
                  <a:schemeClr val="tx1"/>
                </a:solidFill>
              </a:rPr>
              <a:t> level (</a:t>
            </a:r>
            <a:r>
              <a:rPr lang="en-US" sz="1400" b="1" dirty="0" smtClean="0">
                <a:solidFill>
                  <a:schemeClr val="tx1"/>
                </a:solidFill>
              </a:rPr>
              <a:t>to be discussed in 3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400" b="1" dirty="0" smtClean="0">
                <a:solidFill>
                  <a:schemeClr val="tx1"/>
                </a:solidFill>
              </a:rPr>
              <a:t> workshop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6" y="5029983"/>
            <a:ext cx="705400" cy="7054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8" y="5029983"/>
            <a:ext cx="728318" cy="72831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8" y="1709490"/>
            <a:ext cx="676434" cy="67643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96" y="1592551"/>
            <a:ext cx="801999" cy="8019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89" y="1718349"/>
            <a:ext cx="622540" cy="6225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96" y="3235944"/>
            <a:ext cx="865352" cy="8653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31" y="3295046"/>
            <a:ext cx="771745" cy="7717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22" y="3334230"/>
            <a:ext cx="732562" cy="73256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55" y="3286689"/>
            <a:ext cx="699326" cy="699326"/>
          </a:xfrm>
          <a:prstGeom prst="rect">
            <a:avLst/>
          </a:prstGeom>
        </p:spPr>
      </p:pic>
      <p:sp>
        <p:nvSpPr>
          <p:cNvPr id="3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01228" y="6438900"/>
            <a:ext cx="785571" cy="282575"/>
          </a:xfrm>
        </p:spPr>
        <p:txBody>
          <a:bodyPr/>
          <a:lstStyle/>
          <a:p>
            <a:fld id="{BB3DA087-4E38-0341-A689-1F0CE3BC0E76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8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Factsheet</a:t>
            </a:r>
            <a:r>
              <a:rPr lang="en-GB" dirty="0" smtClean="0"/>
              <a:t>: Access regime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409574" y="65776"/>
            <a:ext cx="7578486" cy="400049"/>
          </a:xfrm>
        </p:spPr>
        <p:txBody>
          <a:bodyPr anchor="ctr"/>
          <a:lstStyle/>
          <a:p>
            <a:r>
              <a:rPr lang="en-US" sz="1700" b="1" dirty="0" smtClean="0"/>
              <a:t>Type 1: </a:t>
            </a:r>
            <a:r>
              <a:rPr lang="en-US" sz="1700" dirty="0" smtClean="0"/>
              <a:t>From </a:t>
            </a:r>
            <a:r>
              <a:rPr lang="en-US" sz="1700" dirty="0"/>
              <a:t>legal, technical, and </a:t>
            </a:r>
            <a:r>
              <a:rPr lang="en-US" sz="1700" dirty="0" err="1"/>
              <a:t>organisational</a:t>
            </a:r>
            <a:r>
              <a:rPr lang="en-US" sz="1700" dirty="0"/>
              <a:t> requirements to access regimes</a:t>
            </a:r>
            <a:endParaRPr lang="en-GB" sz="1700" dirty="0">
              <a:solidFill>
                <a:srgbClr val="F8F8F8"/>
              </a:solidFill>
            </a:endParaRPr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86841"/>
              </p:ext>
            </p:extLst>
          </p:nvPr>
        </p:nvGraphicFramePr>
        <p:xfrm>
          <a:off x="409574" y="1475789"/>
          <a:ext cx="8353426" cy="376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044">
                  <a:extLst>
                    <a:ext uri="{9D8B030D-6E8A-4147-A177-3AD203B41FA5}">
                      <a16:colId xmlns:a16="http://schemas.microsoft.com/office/drawing/2014/main" val="289392000"/>
                    </a:ext>
                  </a:extLst>
                </a:gridCol>
                <a:gridCol w="4211782">
                  <a:extLst>
                    <a:ext uri="{9D8B030D-6E8A-4147-A177-3AD203B41FA5}">
                      <a16:colId xmlns:a16="http://schemas.microsoft.com/office/drawing/2014/main" val="161129216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13032455"/>
                    </a:ext>
                  </a:extLst>
                </a:gridCol>
              </a:tblGrid>
              <a:tr h="348336">
                <a:tc>
                  <a:txBody>
                    <a:bodyPr/>
                    <a:lstStyle/>
                    <a:p>
                      <a:pPr algn="l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Definitions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 smtClean="0"/>
                        <a:t>Examples</a:t>
                      </a:r>
                      <a:endParaRPr lang="en-GB" sz="1600" b="1" i="1" dirty="0"/>
                    </a:p>
                  </a:txBody>
                  <a:tcPr anchor="b"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8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47086"/>
                  </a:ext>
                </a:extLst>
              </a:tr>
              <a:tr h="12482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169AAF"/>
                          </a:solidFill>
                        </a:rPr>
                        <a:t>(Data) access protocol</a:t>
                      </a:r>
                    </a:p>
                  </a:txBody>
                  <a:tcPr marB="216000"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Criteria that have to be fulfilled to be granted</a:t>
                      </a:r>
                      <a:r>
                        <a:rPr lang="en-GB" sz="1600" baseline="0" dirty="0" smtClean="0"/>
                        <a:t> access under a specific access mode. The protocol-criteria are </a:t>
                      </a:r>
                      <a:r>
                        <a:rPr lang="en-US" sz="1600" dirty="0" smtClean="0"/>
                        <a:t>imposed by a combination of the legal basis, the affiliation  of the researcher, and the degree of anonymization of the requested data. </a:t>
                      </a:r>
                      <a:endParaRPr lang="en-GB" sz="1600" dirty="0"/>
                    </a:p>
                  </a:txBody>
                  <a:tcPr marB="216000"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Application</a:t>
                      </a:r>
                      <a:r>
                        <a:rPr lang="en-GB" sz="1600" i="1" baseline="0" dirty="0" smtClean="0"/>
                        <a:t> form, CV, </a:t>
                      </a:r>
                      <a:r>
                        <a:rPr lang="en-GB" sz="1600" i="1" dirty="0" smtClean="0"/>
                        <a:t>RDC contract</a:t>
                      </a:r>
                      <a:endParaRPr lang="en-GB" sz="1600" i="1" dirty="0"/>
                    </a:p>
                  </a:txBody>
                  <a:tcPr marB="216000"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55284"/>
                  </a:ext>
                </a:extLst>
              </a:tr>
              <a:tr h="837905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169AAF"/>
                          </a:solidFill>
                        </a:rPr>
                        <a:t>(Data) access mode</a:t>
                      </a:r>
                    </a:p>
                  </a:txBody>
                  <a:tcPr marB="216000"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Mode</a:t>
                      </a:r>
                      <a:r>
                        <a:rPr lang="en-GB" sz="1600" baseline="0" dirty="0" smtClean="0"/>
                        <a:t> via which access can be granted (see five access modes in INEXDA Metadata Schema).</a:t>
                      </a:r>
                      <a:endParaRPr lang="en-GB" sz="1600" dirty="0"/>
                    </a:p>
                  </a:txBody>
                  <a:tcPr marB="216000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Secure on-site access, Download, No access</a:t>
                      </a:r>
                      <a:endParaRPr lang="en-GB" sz="1600" i="1" dirty="0"/>
                    </a:p>
                  </a:txBody>
                  <a:tcPr marB="216000"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50941"/>
                  </a:ext>
                </a:extLst>
              </a:tr>
              <a:tr h="837905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rgbClr val="169AAF"/>
                          </a:solidFill>
                        </a:rPr>
                        <a:t>(Data) access regime</a:t>
                      </a:r>
                      <a:endParaRPr lang="en-GB" b="1" dirty="0">
                        <a:solidFill>
                          <a:srgbClr val="169AAF"/>
                        </a:solidFill>
                      </a:endParaRPr>
                    </a:p>
                  </a:txBody>
                  <a:tcPr marB="216000">
                    <a:lnL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collection of access protocols clustered in access modes. </a:t>
                      </a:r>
                      <a:endParaRPr lang="en-GB" sz="1600" dirty="0"/>
                    </a:p>
                  </a:txBody>
                  <a:tcPr marB="216000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Data</a:t>
                      </a:r>
                      <a:r>
                        <a:rPr lang="en-GB" sz="1600" i="1" baseline="0" dirty="0" smtClean="0"/>
                        <a:t> collected under CR 2533/98</a:t>
                      </a:r>
                      <a:endParaRPr lang="en-GB" sz="1600" i="1" dirty="0"/>
                    </a:p>
                  </a:txBody>
                  <a:tcPr marB="216000">
                    <a:lnR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8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47165"/>
                  </a:ext>
                </a:extLst>
              </a:tr>
            </a:tbl>
          </a:graphicData>
        </a:graphic>
      </p:graphicFrame>
      <p:cxnSp>
        <p:nvCxnSpPr>
          <p:cNvPr id="21" name="Gerader Verbinder 20"/>
          <p:cNvCxnSpPr>
            <a:stCxn id="35" idx="3"/>
            <a:endCxn id="37" idx="1"/>
          </p:cNvCxnSpPr>
          <p:nvPr/>
        </p:nvCxnSpPr>
        <p:spPr>
          <a:xfrm>
            <a:off x="3397897" y="5903523"/>
            <a:ext cx="369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37" idx="3"/>
            <a:endCxn id="34" idx="1"/>
          </p:cNvCxnSpPr>
          <p:nvPr/>
        </p:nvCxnSpPr>
        <p:spPr>
          <a:xfrm>
            <a:off x="5246660" y="5903523"/>
            <a:ext cx="3379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bgerundetes Rechteck 33"/>
          <p:cNvSpPr/>
          <p:nvPr/>
        </p:nvSpPr>
        <p:spPr>
          <a:xfrm>
            <a:off x="5584570" y="5692294"/>
            <a:ext cx="1559280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Access </a:t>
            </a:r>
            <a:r>
              <a:rPr lang="en-GB" sz="1600" dirty="0">
                <a:solidFill>
                  <a:schemeClr val="tx1"/>
                </a:solidFill>
              </a:rPr>
              <a:t>protocol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1919096" y="5692294"/>
            <a:ext cx="1478801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Access regime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3767859" y="5692294"/>
            <a:ext cx="1478801" cy="422458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Access mode</a:t>
            </a:r>
          </a:p>
        </p:txBody>
      </p:sp>
      <p:sp>
        <p:nvSpPr>
          <p:cNvPr id="43" name="Rechteck 42"/>
          <p:cNvSpPr/>
          <p:nvPr/>
        </p:nvSpPr>
        <p:spPr>
          <a:xfrm>
            <a:off x="3326337" y="5376422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1, n</a:t>
            </a:r>
          </a:p>
        </p:txBody>
      </p:sp>
      <p:sp>
        <p:nvSpPr>
          <p:cNvPr id="44" name="Rechteck 43"/>
          <p:cNvSpPr/>
          <p:nvPr/>
        </p:nvSpPr>
        <p:spPr>
          <a:xfrm>
            <a:off x="5205614" y="5376422"/>
            <a:ext cx="483080" cy="24888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n, n</a:t>
            </a:r>
          </a:p>
        </p:txBody>
      </p:sp>
    </p:spTree>
    <p:extLst>
      <p:ext uri="{BB962C8B-B14F-4D97-AF65-F5344CB8AC3E}">
        <p14:creationId xmlns:p14="http://schemas.microsoft.com/office/powerpoint/2010/main" val="6421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winkelter Verbinder 9"/>
          <p:cNvCxnSpPr>
            <a:stCxn id="19" idx="2"/>
            <a:endCxn id="17" idx="0"/>
          </p:cNvCxnSpPr>
          <p:nvPr/>
        </p:nvCxnSpPr>
        <p:spPr>
          <a:xfrm rot="16200000" flipH="1">
            <a:off x="3424819" y="2509305"/>
            <a:ext cx="622775" cy="1814463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r Verbinder 39"/>
          <p:cNvCxnSpPr>
            <a:stCxn id="17" idx="0"/>
            <a:endCxn id="20" idx="2"/>
          </p:cNvCxnSpPr>
          <p:nvPr/>
        </p:nvCxnSpPr>
        <p:spPr>
          <a:xfrm rot="5400000" flipH="1" flipV="1">
            <a:off x="4974060" y="2774529"/>
            <a:ext cx="622775" cy="12840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r Verbinder 40"/>
          <p:cNvCxnSpPr>
            <a:stCxn id="17" idx="0"/>
            <a:endCxn id="23" idx="2"/>
          </p:cNvCxnSpPr>
          <p:nvPr/>
        </p:nvCxnSpPr>
        <p:spPr>
          <a:xfrm rot="5400000" flipH="1" flipV="1">
            <a:off x="5872925" y="1875664"/>
            <a:ext cx="622775" cy="308174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Example</a:t>
            </a:r>
            <a:r>
              <a:rPr lang="en-GB" dirty="0" smtClean="0"/>
              <a:t>: Access regime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76250" y="3727925"/>
            <a:ext cx="8334375" cy="2358549"/>
          </a:xfrm>
          <a:prstGeom prst="roundRect">
            <a:avLst>
              <a:gd name="adj" fmla="val 7548"/>
            </a:avLst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 smtClean="0">
                <a:solidFill>
                  <a:srgbClr val="169AAF"/>
                </a:solidFill>
              </a:rPr>
              <a:t>Access regime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Name</a:t>
            </a:r>
            <a:r>
              <a:rPr lang="en-US" sz="1600" dirty="0" smtClean="0">
                <a:solidFill>
                  <a:schemeClr val="tx1"/>
                </a:solidFill>
              </a:rPr>
              <a:t>: “Data </a:t>
            </a:r>
            <a:r>
              <a:rPr lang="en-US" sz="1600" dirty="0">
                <a:solidFill>
                  <a:schemeClr val="tx1"/>
                </a:solidFill>
              </a:rPr>
              <a:t>collected under CR </a:t>
            </a:r>
            <a:r>
              <a:rPr lang="en-US" sz="1600" dirty="0" smtClean="0">
                <a:solidFill>
                  <a:schemeClr val="tx1"/>
                </a:solidFill>
              </a:rPr>
              <a:t>2533/98”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Available access modes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781050" y="1647137"/>
            <a:ext cx="4095849" cy="1458013"/>
          </a:xfrm>
          <a:prstGeom prst="roundRect">
            <a:avLst>
              <a:gd name="adj" fmla="val 10609"/>
            </a:avLst>
          </a:prstGeom>
          <a:solidFill>
            <a:srgbClr val="F8F8F8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169AAF"/>
                </a:solidFill>
              </a:rPr>
              <a:t>Legal requirements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CR 2533/98 Art 8(1c):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“for </a:t>
            </a:r>
            <a:r>
              <a:rPr lang="en-US" sz="1600" b="1" i="1" dirty="0">
                <a:solidFill>
                  <a:schemeClr val="tx1"/>
                </a:solidFill>
              </a:rPr>
              <a:t>granting scientific research bodies </a:t>
            </a:r>
            <a:r>
              <a:rPr lang="en-US" sz="1600" i="1" dirty="0">
                <a:solidFill>
                  <a:schemeClr val="tx1"/>
                </a:solidFill>
              </a:rPr>
              <a:t>access to confidential statistical information which does no</a:t>
            </a:r>
            <a:r>
              <a:rPr lang="en-US" sz="1600" b="1" i="1" dirty="0">
                <a:solidFill>
                  <a:schemeClr val="tx1"/>
                </a:solidFill>
              </a:rPr>
              <a:t>t allow direct identification</a:t>
            </a:r>
            <a:r>
              <a:rPr lang="en-US" sz="1600" i="1" dirty="0">
                <a:solidFill>
                  <a:schemeClr val="tx1"/>
                </a:solidFill>
              </a:rPr>
              <a:t>, </a:t>
            </a:r>
            <a:r>
              <a:rPr lang="en-US" sz="1600" i="1" dirty="0" smtClean="0">
                <a:solidFill>
                  <a:schemeClr val="tx1"/>
                </a:solidFill>
              </a:rPr>
              <a:t>[…];“</a:t>
            </a:r>
            <a:endParaRPr lang="en-GB" sz="1600" i="1" dirty="0" smtClean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074969" y="1647137"/>
            <a:ext cx="1704975" cy="1458013"/>
          </a:xfrm>
          <a:prstGeom prst="roundRect">
            <a:avLst>
              <a:gd name="adj" fmla="val 10609"/>
            </a:avLst>
          </a:prstGeom>
          <a:solidFill>
            <a:srgbClr val="F8F8F8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169AAF"/>
                </a:solidFill>
              </a:rPr>
              <a:t>Organisational requirements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978014" y="1647137"/>
            <a:ext cx="1494346" cy="1458013"/>
          </a:xfrm>
          <a:prstGeom prst="roundRect">
            <a:avLst>
              <a:gd name="adj" fmla="val 10609"/>
            </a:avLst>
          </a:prstGeom>
          <a:solidFill>
            <a:srgbClr val="F8F8F8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rgbClr val="169AAF"/>
                </a:solidFill>
              </a:rPr>
              <a:t>Technical requirements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685799" y="5014518"/>
            <a:ext cx="2357528" cy="929082"/>
          </a:xfrm>
          <a:prstGeom prst="roundRect">
            <a:avLst>
              <a:gd name="adj" fmla="val 8936"/>
            </a:avLst>
          </a:prstGeom>
          <a:solidFill>
            <a:srgbClr val="F8F8F8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External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</a:rPr>
              <a:t>Scientific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C00000"/>
                </a:solidFill>
              </a:rPr>
              <a:t>Non-anonymised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8220286" y="5014518"/>
            <a:ext cx="590339" cy="929082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3222697" y="5014518"/>
            <a:ext cx="2357528" cy="929082"/>
          </a:xfrm>
          <a:prstGeom prst="roundRect">
            <a:avLst>
              <a:gd name="adj" fmla="val 8936"/>
            </a:avLst>
          </a:prstGeom>
          <a:solidFill>
            <a:srgbClr val="F8F8F8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External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C00000"/>
                </a:solidFill>
              </a:rPr>
              <a:t>Commercial purpose</a:t>
            </a:r>
            <a:endParaRPr lang="en-GB" sz="16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Formally </a:t>
            </a:r>
            <a:r>
              <a:rPr lang="en-GB" sz="1600" dirty="0" err="1" smtClean="0">
                <a:solidFill>
                  <a:srgbClr val="00B050"/>
                </a:solidFill>
              </a:rPr>
              <a:t>anony</a:t>
            </a:r>
            <a:r>
              <a:rPr lang="en-GB" sz="1600" dirty="0" smtClean="0">
                <a:solidFill>
                  <a:srgbClr val="00B050"/>
                </a:solidFill>
              </a:rPr>
              <a:t>.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5862758" y="5014518"/>
            <a:ext cx="2357528" cy="929082"/>
          </a:xfrm>
          <a:prstGeom prst="roundRect">
            <a:avLst>
              <a:gd name="adj" fmla="val 8936"/>
            </a:avLst>
          </a:prstGeom>
          <a:solidFill>
            <a:srgbClr val="F8F8F8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External researcher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</a:rPr>
              <a:t>Scientific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</a:rPr>
              <a:t>Formally </a:t>
            </a:r>
            <a:r>
              <a:rPr lang="en-GB" sz="1600" dirty="0" err="1">
                <a:solidFill>
                  <a:srgbClr val="00B050"/>
                </a:solidFill>
              </a:rPr>
              <a:t>anony</a:t>
            </a:r>
            <a:r>
              <a:rPr lang="en-GB" sz="1600" dirty="0">
                <a:solidFill>
                  <a:srgbClr val="00B050"/>
                </a:solidFill>
              </a:rPr>
              <a:t>. </a:t>
            </a:r>
            <a:r>
              <a:rPr lang="en-GB" sz="1600" dirty="0" smtClean="0">
                <a:solidFill>
                  <a:srgbClr val="00B050"/>
                </a:solidFill>
              </a:rPr>
              <a:t>data</a:t>
            </a:r>
            <a:endParaRPr lang="en-GB" sz="1600" dirty="0">
              <a:solidFill>
                <a:srgbClr val="00B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4"/>
          <a:stretch/>
        </p:blipFill>
        <p:spPr>
          <a:xfrm>
            <a:off x="5759029" y="4796725"/>
            <a:ext cx="526211" cy="49111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/>
          <a:stretch/>
        </p:blipFill>
        <p:spPr>
          <a:xfrm>
            <a:off x="565004" y="4835444"/>
            <a:ext cx="514675" cy="491112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/>
          <a:stretch/>
        </p:blipFill>
        <p:spPr>
          <a:xfrm>
            <a:off x="3101902" y="4835444"/>
            <a:ext cx="514675" cy="491112"/>
          </a:xfrm>
          <a:prstGeom prst="rect">
            <a:avLst/>
          </a:prstGeom>
        </p:spPr>
      </p:pic>
      <p:sp>
        <p:nvSpPr>
          <p:cNvPr id="25" name="Inhaltsplatzhalter 5"/>
          <p:cNvSpPr>
            <a:spLocks noGrp="1"/>
          </p:cNvSpPr>
          <p:nvPr>
            <p:ph idx="10"/>
          </p:nvPr>
        </p:nvSpPr>
        <p:spPr>
          <a:xfrm>
            <a:off x="409574" y="65776"/>
            <a:ext cx="7578486" cy="400049"/>
          </a:xfrm>
        </p:spPr>
        <p:txBody>
          <a:bodyPr anchor="ctr"/>
          <a:lstStyle/>
          <a:p>
            <a:r>
              <a:rPr lang="en-US" sz="1700" b="1" dirty="0" smtClean="0"/>
              <a:t>Type 1: </a:t>
            </a:r>
            <a:r>
              <a:rPr lang="en-US" sz="1700" dirty="0" smtClean="0"/>
              <a:t>From </a:t>
            </a:r>
            <a:r>
              <a:rPr lang="en-US" sz="1700" dirty="0"/>
              <a:t>legal, technical, and </a:t>
            </a:r>
            <a:r>
              <a:rPr lang="en-US" sz="1700" dirty="0" err="1"/>
              <a:t>organisational</a:t>
            </a:r>
            <a:r>
              <a:rPr lang="en-US" sz="1700" dirty="0"/>
              <a:t> requirements to access regimes</a:t>
            </a:r>
            <a:endParaRPr lang="en-GB" sz="17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Annodata</a:t>
            </a:r>
            <a:r>
              <a:rPr lang="en-GB" i="1" dirty="0" smtClean="0"/>
              <a:t> schema</a:t>
            </a:r>
            <a:r>
              <a:rPr lang="en-GB" dirty="0" smtClean="0"/>
              <a:t>: Access regime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3DA087-4E38-0341-A689-1F0CE3BC0E76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09574" y="6438900"/>
            <a:ext cx="7362826" cy="282575"/>
          </a:xfrm>
        </p:spPr>
        <p:txBody>
          <a:bodyPr/>
          <a:lstStyle/>
          <a:p>
            <a:r>
              <a:rPr lang="en-US" dirty="0"/>
              <a:t>Update on 2</a:t>
            </a:r>
            <a:r>
              <a:rPr lang="en-US" baseline="30000" dirty="0"/>
              <a:t>nd</a:t>
            </a:r>
            <a:r>
              <a:rPr lang="en-US" dirty="0"/>
              <a:t> workshop of the INEXDA Working Group on Data Access</a:t>
            </a:r>
          </a:p>
        </p:txBody>
      </p:sp>
      <p:cxnSp>
        <p:nvCxnSpPr>
          <p:cNvPr id="9" name="Gerader Verbinder 8"/>
          <p:cNvCxnSpPr>
            <a:stCxn id="20" idx="3"/>
            <a:endCxn id="21" idx="1"/>
          </p:cNvCxnSpPr>
          <p:nvPr/>
        </p:nvCxnSpPr>
        <p:spPr>
          <a:xfrm>
            <a:off x="5926054" y="1903767"/>
            <a:ext cx="276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6202387" y="1507759"/>
            <a:ext cx="2639681" cy="792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400" i="1" dirty="0" smtClean="0">
                <a:solidFill>
                  <a:schemeClr val="tx1"/>
                </a:solidFill>
              </a:rPr>
              <a:t>Free text</a:t>
            </a:r>
            <a:endParaRPr lang="en-GB" sz="1400" i="1" dirty="0">
              <a:solidFill>
                <a:schemeClr val="tx1"/>
              </a:solidFill>
            </a:endParaRPr>
          </a:p>
        </p:txBody>
      </p:sp>
      <p:cxnSp>
        <p:nvCxnSpPr>
          <p:cNvPr id="36" name="Gerader Verbinder 35"/>
          <p:cNvCxnSpPr>
            <a:stCxn id="22" idx="3"/>
            <a:endCxn id="31" idx="1"/>
          </p:cNvCxnSpPr>
          <p:nvPr/>
        </p:nvCxnSpPr>
        <p:spPr>
          <a:xfrm>
            <a:off x="5926346" y="3027032"/>
            <a:ext cx="279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>
            <a:stCxn id="23" idx="3"/>
            <a:endCxn id="32" idx="1"/>
          </p:cNvCxnSpPr>
          <p:nvPr/>
        </p:nvCxnSpPr>
        <p:spPr>
          <a:xfrm>
            <a:off x="5926346" y="3739281"/>
            <a:ext cx="279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26" idx="3"/>
            <a:endCxn id="34" idx="1"/>
          </p:cNvCxnSpPr>
          <p:nvPr/>
        </p:nvCxnSpPr>
        <p:spPr>
          <a:xfrm>
            <a:off x="5926346" y="5163779"/>
            <a:ext cx="279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30" idx="3"/>
            <a:endCxn id="35" idx="1"/>
          </p:cNvCxnSpPr>
          <p:nvPr/>
        </p:nvCxnSpPr>
        <p:spPr>
          <a:xfrm>
            <a:off x="5926345" y="5876027"/>
            <a:ext cx="279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bgerundetes Rechteck 30"/>
          <p:cNvSpPr/>
          <p:nvPr/>
        </p:nvSpPr>
        <p:spPr>
          <a:xfrm>
            <a:off x="6205434" y="2757032"/>
            <a:ext cx="2635891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400" i="1" dirty="0" smtClean="0">
                <a:solidFill>
                  <a:schemeClr val="tx1"/>
                </a:solidFill>
              </a:rPr>
              <a:t>E.g. Secure on-site access, remote execution, download, …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6205434" y="3469281"/>
            <a:ext cx="2635891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400" i="1" dirty="0" smtClean="0">
                <a:solidFill>
                  <a:schemeClr val="tx1"/>
                </a:solidFill>
              </a:rPr>
              <a:t>E.g. Non-anonymized, formal anonymization</a:t>
            </a:r>
            <a:r>
              <a:rPr lang="en-GB" sz="1400" i="1" dirty="0">
                <a:solidFill>
                  <a:schemeClr val="tx1"/>
                </a:solidFill>
              </a:rPr>
              <a:t>, </a:t>
            </a:r>
            <a:r>
              <a:rPr lang="en-GB" sz="1400" i="1" dirty="0" smtClean="0">
                <a:solidFill>
                  <a:schemeClr val="tx1"/>
                </a:solidFill>
              </a:rPr>
              <a:t>…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6205434" y="4181530"/>
            <a:ext cx="2635891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400" i="1" dirty="0" smtClean="0">
                <a:solidFill>
                  <a:schemeClr val="tx1"/>
                </a:solidFill>
              </a:rPr>
              <a:t>E.g. Internal (limited rights), external (extended rights), …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6205434" y="4893779"/>
            <a:ext cx="2635891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400" i="1" dirty="0" smtClean="0">
                <a:solidFill>
                  <a:schemeClr val="tx1"/>
                </a:solidFill>
              </a:rPr>
              <a:t>E.g. Scientific research, …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6205433" y="5606027"/>
            <a:ext cx="2635891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400" i="1" dirty="0" smtClean="0">
                <a:solidFill>
                  <a:schemeClr val="tx1"/>
                </a:solidFill>
              </a:rPr>
              <a:t>Free text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53" name="Fußzeilenplatzhalter 3"/>
          <p:cNvSpPr txBox="1">
            <a:spLocks/>
          </p:cNvSpPr>
          <p:nvPr/>
        </p:nvSpPr>
        <p:spPr>
          <a:xfrm>
            <a:off x="409574" y="6131056"/>
            <a:ext cx="7362826" cy="2825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* Occ. = Occurrence</a:t>
            </a:r>
            <a:endParaRPr lang="en-US" sz="1400" i="1" dirty="0"/>
          </a:p>
        </p:txBody>
      </p:sp>
      <p:sp>
        <p:nvSpPr>
          <p:cNvPr id="55" name="Inhaltsplatzhalter 5"/>
          <p:cNvSpPr>
            <a:spLocks noGrp="1"/>
          </p:cNvSpPr>
          <p:nvPr>
            <p:ph idx="10"/>
          </p:nvPr>
        </p:nvSpPr>
        <p:spPr>
          <a:xfrm>
            <a:off x="409574" y="65776"/>
            <a:ext cx="7578486" cy="400049"/>
          </a:xfrm>
        </p:spPr>
        <p:txBody>
          <a:bodyPr anchor="ctr"/>
          <a:lstStyle/>
          <a:p>
            <a:r>
              <a:rPr lang="en-US" sz="1700" b="1" dirty="0" smtClean="0"/>
              <a:t>Type 1: </a:t>
            </a:r>
            <a:r>
              <a:rPr lang="en-US" sz="1700" dirty="0" smtClean="0"/>
              <a:t>From </a:t>
            </a:r>
            <a:r>
              <a:rPr lang="en-US" sz="1700" dirty="0"/>
              <a:t>legal, technical, and </a:t>
            </a:r>
            <a:r>
              <a:rPr lang="en-US" sz="1700" dirty="0" err="1"/>
              <a:t>organisational</a:t>
            </a:r>
            <a:r>
              <a:rPr lang="en-US" sz="1700" dirty="0"/>
              <a:t> requirements to access regimes</a:t>
            </a:r>
            <a:endParaRPr lang="en-GB" sz="1700" dirty="0">
              <a:solidFill>
                <a:srgbClr val="F8F8F8"/>
              </a:solidFill>
            </a:endParaRPr>
          </a:p>
        </p:txBody>
      </p:sp>
      <p:cxnSp>
        <p:nvCxnSpPr>
          <p:cNvPr id="62" name="Gerader Verbinder 61"/>
          <p:cNvCxnSpPr>
            <a:stCxn id="25" idx="3"/>
            <a:endCxn id="33" idx="1"/>
          </p:cNvCxnSpPr>
          <p:nvPr/>
        </p:nvCxnSpPr>
        <p:spPr>
          <a:xfrm>
            <a:off x="5926346" y="4451530"/>
            <a:ext cx="279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winkelter Verbinder 68"/>
          <p:cNvCxnSpPr>
            <a:stCxn id="15" idx="3"/>
            <a:endCxn id="17" idx="1"/>
          </p:cNvCxnSpPr>
          <p:nvPr/>
        </p:nvCxnSpPr>
        <p:spPr>
          <a:xfrm flipV="1">
            <a:off x="1395200" y="1903768"/>
            <a:ext cx="362518" cy="11537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r Verbinder 72"/>
          <p:cNvCxnSpPr>
            <a:stCxn id="15" idx="3"/>
            <a:endCxn id="19" idx="1"/>
          </p:cNvCxnSpPr>
          <p:nvPr/>
        </p:nvCxnSpPr>
        <p:spPr>
          <a:xfrm>
            <a:off x="1395200" y="3057505"/>
            <a:ext cx="362518" cy="139402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winkelter Verbinder 77"/>
          <p:cNvCxnSpPr>
            <a:stCxn id="22" idx="1"/>
            <a:endCxn id="19" idx="3"/>
          </p:cNvCxnSpPr>
          <p:nvPr/>
        </p:nvCxnSpPr>
        <p:spPr>
          <a:xfrm rot="10800000" flipV="1">
            <a:off x="3177904" y="3027032"/>
            <a:ext cx="442752" cy="142449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winkelter Verbinder 80"/>
          <p:cNvCxnSpPr>
            <a:stCxn id="23" idx="1"/>
            <a:endCxn id="19" idx="3"/>
          </p:cNvCxnSpPr>
          <p:nvPr/>
        </p:nvCxnSpPr>
        <p:spPr>
          <a:xfrm rot="10800000" flipV="1">
            <a:off x="3177904" y="3739280"/>
            <a:ext cx="442752" cy="71224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winkelter Verbinder 85"/>
          <p:cNvCxnSpPr>
            <a:stCxn id="25" idx="1"/>
            <a:endCxn id="19" idx="3"/>
          </p:cNvCxnSpPr>
          <p:nvPr/>
        </p:nvCxnSpPr>
        <p:spPr>
          <a:xfrm rot="10800000">
            <a:off x="3177904" y="4451530"/>
            <a:ext cx="442752" cy="127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winkelter Verbinder 88"/>
          <p:cNvCxnSpPr>
            <a:stCxn id="26" idx="1"/>
            <a:endCxn id="19" idx="3"/>
          </p:cNvCxnSpPr>
          <p:nvPr/>
        </p:nvCxnSpPr>
        <p:spPr>
          <a:xfrm rot="10800000">
            <a:off x="3177904" y="4451531"/>
            <a:ext cx="442752" cy="71224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winkelter Verbinder 91"/>
          <p:cNvCxnSpPr>
            <a:stCxn id="30" idx="1"/>
            <a:endCxn id="19" idx="3"/>
          </p:cNvCxnSpPr>
          <p:nvPr/>
        </p:nvCxnSpPr>
        <p:spPr>
          <a:xfrm rot="10800000">
            <a:off x="3177905" y="4451531"/>
            <a:ext cx="442751" cy="142449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1757718" y="4181530"/>
            <a:ext cx="1420186" cy="540000"/>
          </a:xfrm>
          <a:prstGeom prst="roundRect">
            <a:avLst>
              <a:gd name="adj" fmla="val 10041"/>
            </a:avLst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2. Access mode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1-n)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620656" y="2757032"/>
            <a:ext cx="2305690" cy="540000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2.1 Type of access mode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(Occ.1)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3620656" y="3469281"/>
            <a:ext cx="2305690" cy="540000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2.2 Degree of anonymization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620656" y="4181530"/>
            <a:ext cx="2305690" cy="540000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2.3 Researcher type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3620656" y="4893779"/>
            <a:ext cx="2305690" cy="540000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2.4 Research field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620655" y="5606027"/>
            <a:ext cx="2305690" cy="540000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2.5 Access protocol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1-n)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93296" y="2560879"/>
            <a:ext cx="1101904" cy="993252"/>
          </a:xfrm>
          <a:prstGeom prst="roundRect">
            <a:avLst/>
          </a:prstGeom>
          <a:solidFill>
            <a:srgbClr val="4BACC6"/>
          </a:solidFill>
          <a:ln w="19050">
            <a:solidFill>
              <a:srgbClr val="4BAC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Access regime</a:t>
            </a:r>
          </a:p>
          <a:p>
            <a:pPr algn="ctr"/>
            <a:r>
              <a:rPr lang="en-GB" sz="1400" i="1" dirty="0" smtClean="0">
                <a:solidFill>
                  <a:schemeClr val="bg1"/>
                </a:solidFill>
              </a:rPr>
              <a:t>(</a:t>
            </a:r>
            <a:r>
              <a:rPr lang="en-GB" sz="1400" i="1" dirty="0">
                <a:solidFill>
                  <a:schemeClr val="bg1"/>
                </a:solidFill>
              </a:rPr>
              <a:t>Occ</a:t>
            </a:r>
            <a:r>
              <a:rPr lang="en-GB" sz="1400" i="1" dirty="0" smtClean="0">
                <a:solidFill>
                  <a:schemeClr val="bg1"/>
                </a:solidFill>
              </a:rPr>
              <a:t>. 1-n)</a:t>
            </a:r>
          </a:p>
        </p:txBody>
      </p:sp>
      <p:cxnSp>
        <p:nvCxnSpPr>
          <p:cNvPr id="105" name="Gerader Verbinder 104"/>
          <p:cNvCxnSpPr>
            <a:stCxn id="17" idx="3"/>
            <a:endCxn id="20" idx="1"/>
          </p:cNvCxnSpPr>
          <p:nvPr/>
        </p:nvCxnSpPr>
        <p:spPr>
          <a:xfrm flipV="1">
            <a:off x="3200400" y="1903767"/>
            <a:ext cx="410277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bgerundetes Rechteck 16"/>
          <p:cNvSpPr/>
          <p:nvPr/>
        </p:nvSpPr>
        <p:spPr>
          <a:xfrm>
            <a:off x="1757718" y="1507759"/>
            <a:ext cx="1442682" cy="792017"/>
          </a:xfrm>
          <a:prstGeom prst="roundRect">
            <a:avLst>
              <a:gd name="adj" fmla="val 11943"/>
            </a:avLst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1. Name of access regime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610677" y="1507758"/>
            <a:ext cx="2315377" cy="792017"/>
          </a:xfrm>
          <a:prstGeom prst="roundRect">
            <a:avLst/>
          </a:prstGeom>
          <a:solidFill>
            <a:srgbClr val="D9EAEB"/>
          </a:solidFill>
          <a:ln w="19050">
            <a:solidFill>
              <a:srgbClr val="169A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1.1 Name</a:t>
            </a: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</a:t>
            </a:r>
            <a:r>
              <a:rPr lang="en-GB" sz="1400" i="1" dirty="0">
                <a:solidFill>
                  <a:schemeClr val="tx1"/>
                </a:solidFill>
              </a:rPr>
              <a:t>Occ</a:t>
            </a:r>
            <a:r>
              <a:rPr lang="en-GB" sz="1400" i="1" dirty="0" smtClean="0">
                <a:solidFill>
                  <a:schemeClr val="tx1"/>
                </a:solidFill>
              </a:rPr>
              <a:t>. 1)</a:t>
            </a:r>
            <a:endParaRPr lang="en-GB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/>
        <a:effectLst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2008</Words>
  <Application>Microsoft Office PowerPoint</Application>
  <PresentationFormat>Affichage à l'écran (4:3)</PresentationFormat>
  <Paragraphs>424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Office-Design</vt:lpstr>
      <vt:lpstr>Update on 2nd workshop of the INEXDA Working Group on Data Access  Stefan Bender, Deutsche Bundesbank Jannick Blaschke, Deutsche Bundesbank Christian Hirsch, Deutsche Bundesbank  </vt:lpstr>
      <vt:lpstr>Recap: 1st Workshop of the INEXDA Working Group in April 2019</vt:lpstr>
      <vt:lpstr>Recap: The mandate of the working group</vt:lpstr>
      <vt:lpstr>Schema to facilitate standardisation</vt:lpstr>
      <vt:lpstr>What information is needed for handing data?</vt:lpstr>
      <vt:lpstr>Eight types of annodata</vt:lpstr>
      <vt:lpstr>Factsheet: Access regime</vt:lpstr>
      <vt:lpstr>Example: Access regime</vt:lpstr>
      <vt:lpstr>Annodata schema: Access regime</vt:lpstr>
      <vt:lpstr>Factsheet: Databases, -families and sets</vt:lpstr>
      <vt:lpstr>Présentation PowerPoint</vt:lpstr>
      <vt:lpstr>Structure of annodata</vt:lpstr>
      <vt:lpstr>Why linkage information?</vt:lpstr>
      <vt:lpstr>The idea of mapping tables</vt:lpstr>
      <vt:lpstr>Documentation is vital!</vt:lpstr>
      <vt:lpstr>How annodata could be used in practice</vt:lpstr>
      <vt:lpstr>Deliverables for 2020 and concrete next steps</vt:lpstr>
      <vt:lpstr>Many thanks!</vt:lpstr>
    </vt:vector>
  </TitlesOfParts>
  <Company>Deutsche Bundesbank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UntertitelUntertitelUntertitelUntertitelUntertitel</dc:title>
  <dc:creator>Meike Mundt</dc:creator>
  <cp:lastModifiedBy>GIOVATTI MUNZ Elodie (UA 1482)</cp:lastModifiedBy>
  <cp:revision>553</cp:revision>
  <cp:lastPrinted>2019-10-08T08:33:43Z</cp:lastPrinted>
  <dcterms:created xsi:type="dcterms:W3CDTF">2018-11-21T06:37:11Z</dcterms:created>
  <dcterms:modified xsi:type="dcterms:W3CDTF">2019-11-29T09:20:04Z</dcterms:modified>
</cp:coreProperties>
</file>