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9" r:id="rId15"/>
  </p:sldIdLst>
  <p:sldSz cx="9144000" cy="6858000" type="screen4x3"/>
  <p:notesSz cx="68199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C48"/>
    <a:srgbClr val="D9D9D9"/>
    <a:srgbClr val="B0B0B0"/>
    <a:srgbClr val="2B5796"/>
    <a:srgbClr val="00ADEF"/>
    <a:srgbClr val="C68070"/>
    <a:srgbClr val="858585"/>
    <a:srgbClr val="D5A39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09" autoAdjust="0"/>
  </p:normalViewPr>
  <p:slideViewPr>
    <p:cSldViewPr>
      <p:cViewPr varScale="1">
        <p:scale>
          <a:sx n="111" d="100"/>
          <a:sy n="111" d="100"/>
        </p:scale>
        <p:origin x="990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26" y="8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C4822-4D92-4C53-BE16-2A52D68EEF2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98CB6710-B83A-4834-A267-536A117A3928}">
      <dgm:prSet phldrT="[Texto]"/>
      <dgm:spPr/>
      <dgm:t>
        <a:bodyPr/>
        <a:lstStyle/>
        <a:p>
          <a:r>
            <a:rPr lang="es-ES_tradnl" dirty="0" smtClean="0"/>
            <a:t>CBA</a:t>
          </a:r>
          <a:endParaRPr lang="es-ES" dirty="0"/>
        </a:p>
      </dgm:t>
    </dgm:pt>
    <dgm:pt modelId="{4CBBA245-F86D-49BD-BD2E-BDF88DEC7EBE}" type="parTrans" cxnId="{F56F38D5-BDF5-409B-BC5D-884A395D7B11}">
      <dgm:prSet/>
      <dgm:spPr/>
      <dgm:t>
        <a:bodyPr/>
        <a:lstStyle/>
        <a:p>
          <a:endParaRPr lang="es-ES"/>
        </a:p>
      </dgm:t>
    </dgm:pt>
    <dgm:pt modelId="{BDC131DE-20D5-440A-9C7A-8811D32650BE}" type="sibTrans" cxnId="{F56F38D5-BDF5-409B-BC5D-884A395D7B11}">
      <dgm:prSet/>
      <dgm:spPr/>
      <dgm:t>
        <a:bodyPr/>
        <a:lstStyle/>
        <a:p>
          <a:endParaRPr lang="es-ES"/>
        </a:p>
      </dgm:t>
    </dgm:pt>
    <dgm:pt modelId="{39F8AEC0-DF54-4099-AC53-F18DDF4C4686}">
      <dgm:prSet phldrT="[Texto]"/>
      <dgm:spPr/>
      <dgm:t>
        <a:bodyPr/>
        <a:lstStyle/>
        <a:p>
          <a:r>
            <a:rPr lang="es-ES_tradnl" dirty="0" smtClean="0"/>
            <a:t>CBB</a:t>
          </a:r>
          <a:endParaRPr lang="es-ES" dirty="0"/>
        </a:p>
      </dgm:t>
    </dgm:pt>
    <dgm:pt modelId="{B351C767-510D-421B-A6C8-6C642ADC030C}" type="parTrans" cxnId="{65479837-73F6-446C-95D2-50F4620A058E}">
      <dgm:prSet/>
      <dgm:spPr/>
      <dgm:t>
        <a:bodyPr/>
        <a:lstStyle/>
        <a:p>
          <a:endParaRPr lang="es-ES"/>
        </a:p>
      </dgm:t>
    </dgm:pt>
    <dgm:pt modelId="{278467CE-A5D0-44B6-8527-3239534ED087}" type="sibTrans" cxnId="{65479837-73F6-446C-95D2-50F4620A058E}">
      <dgm:prSet/>
      <dgm:spPr/>
      <dgm:t>
        <a:bodyPr/>
        <a:lstStyle/>
        <a:p>
          <a:endParaRPr lang="es-ES"/>
        </a:p>
      </dgm:t>
    </dgm:pt>
    <dgm:pt modelId="{84F8FC61-F6A0-42F8-83D8-37A7E423D9CD}">
      <dgm:prSet phldrT="[Texto]"/>
      <dgm:spPr/>
      <dgm:t>
        <a:bodyPr/>
        <a:lstStyle/>
        <a:p>
          <a:r>
            <a:rPr lang="es-ES_tradnl" dirty="0" smtClean="0"/>
            <a:t>CBI</a:t>
          </a:r>
          <a:endParaRPr lang="es-ES" dirty="0"/>
        </a:p>
      </dgm:t>
    </dgm:pt>
    <dgm:pt modelId="{CD30917B-AEAF-471C-AEA8-5E08FC4AB110}" type="parTrans" cxnId="{837FA090-C38D-4B71-A988-0769BCEF15C3}">
      <dgm:prSet/>
      <dgm:spPr/>
      <dgm:t>
        <a:bodyPr/>
        <a:lstStyle/>
        <a:p>
          <a:endParaRPr lang="es-ES"/>
        </a:p>
      </dgm:t>
    </dgm:pt>
    <dgm:pt modelId="{5F5F145E-C9B9-4064-81A7-BFF1490BFD8D}" type="sibTrans" cxnId="{837FA090-C38D-4B71-A988-0769BCEF15C3}">
      <dgm:prSet/>
      <dgm:spPr/>
      <dgm:t>
        <a:bodyPr/>
        <a:lstStyle/>
        <a:p>
          <a:endParaRPr lang="es-ES"/>
        </a:p>
      </dgm:t>
    </dgm:pt>
    <dgm:pt modelId="{9228E455-3533-4D36-A213-3AAB4DFDC43D}" type="pres">
      <dgm:prSet presAssocID="{8E9C4822-4D92-4C53-BE16-2A52D68EEF23}" presName="linearFlow" presStyleCnt="0">
        <dgm:presLayoutVars>
          <dgm:dir/>
          <dgm:resizeHandles val="exact"/>
        </dgm:presLayoutVars>
      </dgm:prSet>
      <dgm:spPr/>
    </dgm:pt>
    <dgm:pt modelId="{AA9AB159-1823-4ED3-9CCD-F82536D923D4}" type="pres">
      <dgm:prSet presAssocID="{98CB6710-B83A-4834-A267-536A117A39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5FC250-B6A2-4FB4-BD98-F50381BF7056}" type="pres">
      <dgm:prSet presAssocID="{BDC131DE-20D5-440A-9C7A-8811D32650BE}" presName="spacerL" presStyleCnt="0"/>
      <dgm:spPr/>
    </dgm:pt>
    <dgm:pt modelId="{DB388ADB-7654-4D1A-829E-BFF10FC10B9B}" type="pres">
      <dgm:prSet presAssocID="{BDC131DE-20D5-440A-9C7A-8811D32650B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9943228-9590-4353-9E3C-49EEF344DA9A}" type="pres">
      <dgm:prSet presAssocID="{BDC131DE-20D5-440A-9C7A-8811D32650BE}" presName="spacerR" presStyleCnt="0"/>
      <dgm:spPr/>
    </dgm:pt>
    <dgm:pt modelId="{38FFE009-4A92-4F74-81C0-18E65D6961F8}" type="pres">
      <dgm:prSet presAssocID="{39F8AEC0-DF54-4099-AC53-F18DDF4C46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EBD95-4CA5-46C7-A99F-4AA858749145}" type="pres">
      <dgm:prSet presAssocID="{278467CE-A5D0-44B6-8527-3239534ED087}" presName="spacerL" presStyleCnt="0"/>
      <dgm:spPr/>
    </dgm:pt>
    <dgm:pt modelId="{A9EB0BFA-5027-4A18-B469-DC684D8B3955}" type="pres">
      <dgm:prSet presAssocID="{278467CE-A5D0-44B6-8527-3239534ED08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E4C8D15-B7C5-4056-B593-8AD7E0817DEC}" type="pres">
      <dgm:prSet presAssocID="{278467CE-A5D0-44B6-8527-3239534ED087}" presName="spacerR" presStyleCnt="0"/>
      <dgm:spPr/>
    </dgm:pt>
    <dgm:pt modelId="{F4F447C7-6F8A-40C9-9FB8-18FFB19332AD}" type="pres">
      <dgm:prSet presAssocID="{84F8FC61-F6A0-42F8-83D8-37A7E423D9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5FF510-92F5-49F3-BE68-C5AAC4CD9A0D}" type="presOf" srcId="{98CB6710-B83A-4834-A267-536A117A3928}" destId="{AA9AB159-1823-4ED3-9CCD-F82536D923D4}" srcOrd="0" destOrd="0" presId="urn:microsoft.com/office/officeart/2005/8/layout/equation1"/>
    <dgm:cxn modelId="{837FA090-C38D-4B71-A988-0769BCEF15C3}" srcId="{8E9C4822-4D92-4C53-BE16-2A52D68EEF23}" destId="{84F8FC61-F6A0-42F8-83D8-37A7E423D9CD}" srcOrd="2" destOrd="0" parTransId="{CD30917B-AEAF-471C-AEA8-5E08FC4AB110}" sibTransId="{5F5F145E-C9B9-4064-81A7-BFF1490BFD8D}"/>
    <dgm:cxn modelId="{F56F38D5-BDF5-409B-BC5D-884A395D7B11}" srcId="{8E9C4822-4D92-4C53-BE16-2A52D68EEF23}" destId="{98CB6710-B83A-4834-A267-536A117A3928}" srcOrd="0" destOrd="0" parTransId="{4CBBA245-F86D-49BD-BD2E-BDF88DEC7EBE}" sibTransId="{BDC131DE-20D5-440A-9C7A-8811D32650BE}"/>
    <dgm:cxn modelId="{65479837-73F6-446C-95D2-50F4620A058E}" srcId="{8E9C4822-4D92-4C53-BE16-2A52D68EEF23}" destId="{39F8AEC0-DF54-4099-AC53-F18DDF4C4686}" srcOrd="1" destOrd="0" parTransId="{B351C767-510D-421B-A6C8-6C642ADC030C}" sibTransId="{278467CE-A5D0-44B6-8527-3239534ED087}"/>
    <dgm:cxn modelId="{5F60F7E4-0127-484A-9D3A-38B3863567CB}" type="presOf" srcId="{BDC131DE-20D5-440A-9C7A-8811D32650BE}" destId="{DB388ADB-7654-4D1A-829E-BFF10FC10B9B}" srcOrd="0" destOrd="0" presId="urn:microsoft.com/office/officeart/2005/8/layout/equation1"/>
    <dgm:cxn modelId="{A8B95C94-4208-4021-83DF-DFFD466222E5}" type="presOf" srcId="{39F8AEC0-DF54-4099-AC53-F18DDF4C4686}" destId="{38FFE009-4A92-4F74-81C0-18E65D6961F8}" srcOrd="0" destOrd="0" presId="urn:microsoft.com/office/officeart/2005/8/layout/equation1"/>
    <dgm:cxn modelId="{79613D3F-6407-4FAE-A080-9C56E789AC3C}" type="presOf" srcId="{278467CE-A5D0-44B6-8527-3239534ED087}" destId="{A9EB0BFA-5027-4A18-B469-DC684D8B3955}" srcOrd="0" destOrd="0" presId="urn:microsoft.com/office/officeart/2005/8/layout/equation1"/>
    <dgm:cxn modelId="{BFA07939-D58D-414C-8324-EAFCAB5D8270}" type="presOf" srcId="{8E9C4822-4D92-4C53-BE16-2A52D68EEF23}" destId="{9228E455-3533-4D36-A213-3AAB4DFDC43D}" srcOrd="0" destOrd="0" presId="urn:microsoft.com/office/officeart/2005/8/layout/equation1"/>
    <dgm:cxn modelId="{4E3F7D24-83BC-4FB6-BC87-E63D4CD0EEED}" type="presOf" srcId="{84F8FC61-F6A0-42F8-83D8-37A7E423D9CD}" destId="{F4F447C7-6F8A-40C9-9FB8-18FFB19332AD}" srcOrd="0" destOrd="0" presId="urn:microsoft.com/office/officeart/2005/8/layout/equation1"/>
    <dgm:cxn modelId="{E0AAAFF3-A211-44D2-91FD-E88B7627A49F}" type="presParOf" srcId="{9228E455-3533-4D36-A213-3AAB4DFDC43D}" destId="{AA9AB159-1823-4ED3-9CCD-F82536D923D4}" srcOrd="0" destOrd="0" presId="urn:microsoft.com/office/officeart/2005/8/layout/equation1"/>
    <dgm:cxn modelId="{3D6FE799-12B9-4CC5-AC56-A657BC43822D}" type="presParOf" srcId="{9228E455-3533-4D36-A213-3AAB4DFDC43D}" destId="{0D5FC250-B6A2-4FB4-BD98-F50381BF7056}" srcOrd="1" destOrd="0" presId="urn:microsoft.com/office/officeart/2005/8/layout/equation1"/>
    <dgm:cxn modelId="{E9D9D698-7CB7-4DB2-825F-B79F56A7ACB8}" type="presParOf" srcId="{9228E455-3533-4D36-A213-3AAB4DFDC43D}" destId="{DB388ADB-7654-4D1A-829E-BFF10FC10B9B}" srcOrd="2" destOrd="0" presId="urn:microsoft.com/office/officeart/2005/8/layout/equation1"/>
    <dgm:cxn modelId="{5AC74F47-1869-4A94-8C09-5AD6D4C8FC1D}" type="presParOf" srcId="{9228E455-3533-4D36-A213-3AAB4DFDC43D}" destId="{69943228-9590-4353-9E3C-49EEF344DA9A}" srcOrd="3" destOrd="0" presId="urn:microsoft.com/office/officeart/2005/8/layout/equation1"/>
    <dgm:cxn modelId="{7011D38A-AFDA-4416-910B-AA3596CA08F5}" type="presParOf" srcId="{9228E455-3533-4D36-A213-3AAB4DFDC43D}" destId="{38FFE009-4A92-4F74-81C0-18E65D6961F8}" srcOrd="4" destOrd="0" presId="urn:microsoft.com/office/officeart/2005/8/layout/equation1"/>
    <dgm:cxn modelId="{3DED5769-55C5-472F-A49A-F75455ABB37F}" type="presParOf" srcId="{9228E455-3533-4D36-A213-3AAB4DFDC43D}" destId="{55BEBD95-4CA5-46C7-A99F-4AA858749145}" srcOrd="5" destOrd="0" presId="urn:microsoft.com/office/officeart/2005/8/layout/equation1"/>
    <dgm:cxn modelId="{76214265-590B-44E2-B6AA-FB73FA845749}" type="presParOf" srcId="{9228E455-3533-4D36-A213-3AAB4DFDC43D}" destId="{A9EB0BFA-5027-4A18-B469-DC684D8B3955}" srcOrd="6" destOrd="0" presId="urn:microsoft.com/office/officeart/2005/8/layout/equation1"/>
    <dgm:cxn modelId="{E125B607-BD8C-4F12-B8CE-F60715173E03}" type="presParOf" srcId="{9228E455-3533-4D36-A213-3AAB4DFDC43D}" destId="{9E4C8D15-B7C5-4056-B593-8AD7E0817DEC}" srcOrd="7" destOrd="0" presId="urn:microsoft.com/office/officeart/2005/8/layout/equation1"/>
    <dgm:cxn modelId="{43F25570-CA59-41C1-A5F4-0073B39DF3C2}" type="presParOf" srcId="{9228E455-3533-4D36-A213-3AAB4DFDC43D}" destId="{F4F447C7-6F8A-40C9-9FB8-18FFB19332A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B8223-8411-4FF8-A2B5-611CDBE1B0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361730-AF23-41A3-875B-FDB4EDB2A062}">
      <dgm:prSet phldrT="[Texto]" custT="1"/>
      <dgm:spPr/>
      <dgm:t>
        <a:bodyPr/>
        <a:lstStyle/>
        <a:p>
          <a:endParaRPr lang="es-ES_tradnl" sz="2400" b="1" dirty="0" smtClean="0"/>
        </a:p>
        <a:p>
          <a:r>
            <a:rPr lang="es-ES_tradnl" sz="2400" b="1" dirty="0" smtClean="0"/>
            <a:t>MCB </a:t>
          </a:r>
        </a:p>
        <a:p>
          <a:r>
            <a:rPr lang="es-ES_tradnl" sz="1400" dirty="0" smtClean="0"/>
            <a:t>Microdata of Central Balance </a:t>
          </a:r>
          <a:r>
            <a:rPr lang="es-ES_tradnl" sz="1400" dirty="0" err="1" smtClean="0"/>
            <a:t>Sheet</a:t>
          </a:r>
          <a:r>
            <a:rPr lang="es-ES_tradnl" sz="1400" dirty="0" smtClean="0"/>
            <a:t> Office</a:t>
          </a:r>
        </a:p>
        <a:p>
          <a:r>
            <a:rPr lang="es-ES_tradnl" sz="1800" b="1" dirty="0" smtClean="0"/>
            <a:t>195 variables </a:t>
          </a:r>
          <a:r>
            <a:rPr lang="es-ES_tradnl" sz="1800" b="1" dirty="0" err="1" smtClean="0"/>
            <a:t>harmonized</a:t>
          </a:r>
          <a:r>
            <a:rPr lang="es-ES_tradnl" sz="1800" b="1" dirty="0" smtClean="0"/>
            <a:t> in English and </a:t>
          </a:r>
          <a:r>
            <a:rPr lang="es-ES_tradnl" sz="1800" b="1" dirty="0" err="1" smtClean="0"/>
            <a:t>Spanish</a:t>
          </a:r>
          <a:endParaRPr lang="es-ES_tradnl" sz="1800" b="1" dirty="0" smtClean="0"/>
        </a:p>
        <a:p>
          <a:endParaRPr lang="es-ES" sz="1900" dirty="0"/>
        </a:p>
      </dgm:t>
    </dgm:pt>
    <dgm:pt modelId="{C1A34879-D33B-46B7-AD29-E25881CE2F2E}" type="parTrans" cxnId="{660D7CB4-BD58-4186-8C4F-CA9DB997C725}">
      <dgm:prSet/>
      <dgm:spPr/>
      <dgm:t>
        <a:bodyPr/>
        <a:lstStyle/>
        <a:p>
          <a:endParaRPr lang="es-ES"/>
        </a:p>
      </dgm:t>
    </dgm:pt>
    <dgm:pt modelId="{DE6C7782-2B92-4EF0-A35C-249B915F8081}" type="sibTrans" cxnId="{660D7CB4-BD58-4186-8C4F-CA9DB997C725}">
      <dgm:prSet/>
      <dgm:spPr/>
      <dgm:t>
        <a:bodyPr/>
        <a:lstStyle/>
        <a:p>
          <a:endParaRPr lang="es-ES"/>
        </a:p>
      </dgm:t>
    </dgm:pt>
    <dgm:pt modelId="{A9DCD4B4-9464-4CC8-B634-FFDACB76F46F}">
      <dgm:prSet phldrT="[Texto]" custT="1"/>
      <dgm:spPr/>
      <dgm:t>
        <a:bodyPr/>
        <a:lstStyle/>
        <a:p>
          <a:pPr algn="ctr"/>
          <a:r>
            <a:rPr lang="es-ES_tradnl" sz="2400" dirty="0" err="1" smtClean="0"/>
            <a:t>Identification</a:t>
          </a:r>
          <a:r>
            <a:rPr lang="es-ES_tradnl" sz="2400" dirty="0" smtClean="0"/>
            <a:t> variables (non </a:t>
          </a:r>
          <a:r>
            <a:rPr lang="es-ES_tradnl" sz="2400" dirty="0" err="1" smtClean="0"/>
            <a:t>anonymized</a:t>
          </a:r>
          <a:r>
            <a:rPr lang="es-ES_tradnl" sz="2400" dirty="0" smtClean="0"/>
            <a:t>)</a:t>
          </a:r>
        </a:p>
        <a:p>
          <a:pPr algn="ctr"/>
          <a:r>
            <a:rPr lang="es-ES_tradnl" sz="2400" dirty="0" smtClean="0"/>
            <a:t>(25 variables)</a:t>
          </a:r>
          <a:endParaRPr lang="es-ES" sz="2400" dirty="0"/>
        </a:p>
      </dgm:t>
    </dgm:pt>
    <dgm:pt modelId="{6475F765-52D3-4A96-B2AF-9BC3CD3E061C}" type="parTrans" cxnId="{C13C78FF-49D3-4744-95C5-3C3E0AAB28B6}">
      <dgm:prSet/>
      <dgm:spPr/>
      <dgm:t>
        <a:bodyPr/>
        <a:lstStyle/>
        <a:p>
          <a:endParaRPr lang="es-ES"/>
        </a:p>
      </dgm:t>
    </dgm:pt>
    <dgm:pt modelId="{2A60AB83-1CF9-44AA-A5AC-2C6FC97417CE}" type="sibTrans" cxnId="{C13C78FF-49D3-4744-95C5-3C3E0AAB28B6}">
      <dgm:prSet/>
      <dgm:spPr/>
      <dgm:t>
        <a:bodyPr/>
        <a:lstStyle/>
        <a:p>
          <a:endParaRPr lang="es-ES"/>
        </a:p>
      </dgm:t>
    </dgm:pt>
    <dgm:pt modelId="{FD3E6AB2-BA97-4CF1-BBAD-8986786E11AC}">
      <dgm:prSet phldrT="[Texto]"/>
      <dgm:spPr/>
      <dgm:t>
        <a:bodyPr/>
        <a:lstStyle/>
        <a:p>
          <a:endParaRPr lang="es-ES"/>
        </a:p>
      </dgm:t>
    </dgm:pt>
    <dgm:pt modelId="{7898EAC5-D149-45E5-B407-25DFEE32931C}" type="parTrans" cxnId="{57142519-0599-4522-ACE9-E232ADC3BD69}">
      <dgm:prSet/>
      <dgm:spPr/>
      <dgm:t>
        <a:bodyPr/>
        <a:lstStyle/>
        <a:p>
          <a:endParaRPr lang="es-ES"/>
        </a:p>
      </dgm:t>
    </dgm:pt>
    <dgm:pt modelId="{3B2FFCD8-0A4C-4104-87E7-47A064E68C67}" type="sibTrans" cxnId="{57142519-0599-4522-ACE9-E232ADC3BD69}">
      <dgm:prSet/>
      <dgm:spPr/>
      <dgm:t>
        <a:bodyPr/>
        <a:lstStyle/>
        <a:p>
          <a:endParaRPr lang="es-ES"/>
        </a:p>
      </dgm:t>
    </dgm:pt>
    <dgm:pt modelId="{BC3FE43D-6B81-4C75-BEB1-03450E52EB32}">
      <dgm:prSet phldrT="[Texto]" phldr="1"/>
      <dgm:spPr/>
      <dgm:t>
        <a:bodyPr/>
        <a:lstStyle/>
        <a:p>
          <a:endParaRPr lang="es-ES" dirty="0"/>
        </a:p>
      </dgm:t>
    </dgm:pt>
    <dgm:pt modelId="{E71A3F6C-1456-4564-A335-5492C538E26D}" type="parTrans" cxnId="{4A435AEA-D2A6-42E4-B73D-954DD10B865A}">
      <dgm:prSet/>
      <dgm:spPr/>
      <dgm:t>
        <a:bodyPr/>
        <a:lstStyle/>
        <a:p>
          <a:endParaRPr lang="es-ES"/>
        </a:p>
      </dgm:t>
    </dgm:pt>
    <dgm:pt modelId="{C0BA9A54-BD40-4158-A942-5C7B0B503322}" type="sibTrans" cxnId="{4A435AEA-D2A6-42E4-B73D-954DD10B865A}">
      <dgm:prSet/>
      <dgm:spPr/>
      <dgm:t>
        <a:bodyPr/>
        <a:lstStyle/>
        <a:p>
          <a:endParaRPr lang="es-ES"/>
        </a:p>
      </dgm:t>
    </dgm:pt>
    <dgm:pt modelId="{2962C67C-0F5D-4E45-B6C7-378AE45C3B77}">
      <dgm:prSet phldrT="[Texto]" phldr="1"/>
      <dgm:spPr/>
      <dgm:t>
        <a:bodyPr/>
        <a:lstStyle/>
        <a:p>
          <a:endParaRPr lang="es-ES"/>
        </a:p>
      </dgm:t>
    </dgm:pt>
    <dgm:pt modelId="{A4D71735-08DE-48E4-9C1F-0BF11E695202}" type="parTrans" cxnId="{4B79A5A2-A45C-40DA-9EBE-2C381BF69DB7}">
      <dgm:prSet/>
      <dgm:spPr/>
      <dgm:t>
        <a:bodyPr/>
        <a:lstStyle/>
        <a:p>
          <a:endParaRPr lang="es-ES"/>
        </a:p>
      </dgm:t>
    </dgm:pt>
    <dgm:pt modelId="{9BAE4DC9-4366-4EEB-9733-A834D2682927}" type="sibTrans" cxnId="{4B79A5A2-A45C-40DA-9EBE-2C381BF69DB7}">
      <dgm:prSet/>
      <dgm:spPr/>
      <dgm:t>
        <a:bodyPr/>
        <a:lstStyle/>
        <a:p>
          <a:endParaRPr lang="es-ES"/>
        </a:p>
      </dgm:t>
    </dgm:pt>
    <dgm:pt modelId="{CB342FA3-3DF8-4B25-9122-9B2B9DD94F38}">
      <dgm:prSet phldrT="[Texto]" phldr="1"/>
      <dgm:spPr/>
      <dgm:t>
        <a:bodyPr/>
        <a:lstStyle/>
        <a:p>
          <a:endParaRPr lang="es-ES"/>
        </a:p>
      </dgm:t>
    </dgm:pt>
    <dgm:pt modelId="{E29F7693-277F-47DE-A417-CF7A00B3A18E}" type="parTrans" cxnId="{0F3D475F-AC50-4E34-BD5F-54DF41128E40}">
      <dgm:prSet/>
      <dgm:spPr/>
      <dgm:t>
        <a:bodyPr/>
        <a:lstStyle/>
        <a:p>
          <a:endParaRPr lang="es-ES"/>
        </a:p>
      </dgm:t>
    </dgm:pt>
    <dgm:pt modelId="{3E512628-694B-4E23-9542-A87788744701}" type="sibTrans" cxnId="{0F3D475F-AC50-4E34-BD5F-54DF41128E40}">
      <dgm:prSet/>
      <dgm:spPr/>
      <dgm:t>
        <a:bodyPr/>
        <a:lstStyle/>
        <a:p>
          <a:endParaRPr lang="es-ES"/>
        </a:p>
      </dgm:t>
    </dgm:pt>
    <dgm:pt modelId="{8FF9A321-EA18-4294-94D7-B46D676D561A}">
      <dgm:prSet phldrT="[Texto]" phldr="1"/>
      <dgm:spPr/>
      <dgm:t>
        <a:bodyPr/>
        <a:lstStyle/>
        <a:p>
          <a:endParaRPr lang="es-ES"/>
        </a:p>
      </dgm:t>
    </dgm:pt>
    <dgm:pt modelId="{79F3576A-6E24-4306-BCDB-EFCE57B8B505}" type="parTrans" cxnId="{9DF5491B-FF94-4E95-8F90-41924A4C9270}">
      <dgm:prSet/>
      <dgm:spPr/>
      <dgm:t>
        <a:bodyPr/>
        <a:lstStyle/>
        <a:p>
          <a:endParaRPr lang="es-ES"/>
        </a:p>
      </dgm:t>
    </dgm:pt>
    <dgm:pt modelId="{AE7A7B12-871B-4149-AE4A-1EF5190B6ADB}" type="sibTrans" cxnId="{9DF5491B-FF94-4E95-8F90-41924A4C9270}">
      <dgm:prSet/>
      <dgm:spPr/>
      <dgm:t>
        <a:bodyPr/>
        <a:lstStyle/>
        <a:p>
          <a:endParaRPr lang="es-ES"/>
        </a:p>
      </dgm:t>
    </dgm:pt>
    <dgm:pt modelId="{20637AAC-E453-477B-99FD-9C7984AF1295}">
      <dgm:prSet phldrT="[Texto]" phldr="1"/>
      <dgm:spPr/>
      <dgm:t>
        <a:bodyPr/>
        <a:lstStyle/>
        <a:p>
          <a:endParaRPr lang="es-ES"/>
        </a:p>
      </dgm:t>
    </dgm:pt>
    <dgm:pt modelId="{BAC2D292-6517-4798-B842-C70200596854}" type="parTrans" cxnId="{75DD456A-2874-4AB0-AF89-EE71C22DBC78}">
      <dgm:prSet/>
      <dgm:spPr/>
      <dgm:t>
        <a:bodyPr/>
        <a:lstStyle/>
        <a:p>
          <a:endParaRPr lang="es-ES"/>
        </a:p>
      </dgm:t>
    </dgm:pt>
    <dgm:pt modelId="{7E33D189-91DF-4F0C-B007-D76FABB41688}" type="sibTrans" cxnId="{75DD456A-2874-4AB0-AF89-EE71C22DBC78}">
      <dgm:prSet/>
      <dgm:spPr/>
      <dgm:t>
        <a:bodyPr/>
        <a:lstStyle/>
        <a:p>
          <a:endParaRPr lang="es-ES"/>
        </a:p>
      </dgm:t>
    </dgm:pt>
    <dgm:pt modelId="{03305B06-509B-4059-96C0-0857F97FE293}">
      <dgm:prSet custT="1"/>
      <dgm:spPr/>
      <dgm:t>
        <a:bodyPr/>
        <a:lstStyle/>
        <a:p>
          <a:r>
            <a:rPr lang="es-ES_tradnl" sz="2000" dirty="0" err="1" smtClean="0"/>
            <a:t>Profit</a:t>
          </a:r>
          <a:r>
            <a:rPr lang="es-ES_tradnl" sz="2000" dirty="0" smtClean="0"/>
            <a:t> &amp; </a:t>
          </a:r>
          <a:r>
            <a:rPr lang="es-ES_tradnl" sz="2000" dirty="0" err="1" smtClean="0"/>
            <a:t>Loss</a:t>
          </a:r>
          <a:r>
            <a:rPr lang="es-ES_tradnl" sz="2000" dirty="0" smtClean="0"/>
            <a:t> and Balance </a:t>
          </a:r>
          <a:r>
            <a:rPr lang="es-ES_tradnl" sz="2000" dirty="0" err="1" smtClean="0"/>
            <a:t>Sheet</a:t>
          </a:r>
          <a:r>
            <a:rPr lang="es-ES_tradnl" sz="2000" dirty="0" smtClean="0"/>
            <a:t> </a:t>
          </a:r>
        </a:p>
        <a:p>
          <a:r>
            <a:rPr lang="es-ES_tradnl" sz="2000" dirty="0" smtClean="0"/>
            <a:t>(100 variables </a:t>
          </a:r>
          <a:r>
            <a:rPr lang="es-ES_tradnl" sz="2000" dirty="0" err="1" smtClean="0"/>
            <a:t>harmonized</a:t>
          </a:r>
          <a:r>
            <a:rPr lang="es-ES_tradnl" sz="2000" dirty="0" smtClean="0"/>
            <a:t> to </a:t>
          </a:r>
          <a:r>
            <a:rPr lang="es-ES_tradnl" sz="2000" dirty="0" err="1" smtClean="0"/>
            <a:t>changes</a:t>
          </a:r>
          <a:r>
            <a:rPr lang="es-ES_tradnl" sz="2000" dirty="0" smtClean="0"/>
            <a:t> in </a:t>
          </a:r>
          <a:r>
            <a:rPr lang="es-ES_tradnl" sz="2000" dirty="0" err="1" smtClean="0"/>
            <a:t>accounting</a:t>
          </a:r>
          <a:r>
            <a:rPr lang="es-ES_tradnl" sz="2000" dirty="0" smtClean="0"/>
            <a:t> rules)</a:t>
          </a:r>
          <a:endParaRPr lang="es-ES" sz="2000" dirty="0"/>
        </a:p>
      </dgm:t>
    </dgm:pt>
    <dgm:pt modelId="{EB3B78AE-53F2-4F62-AAFC-1B016EBC9C16}" type="parTrans" cxnId="{BC218954-B010-4A8C-AD18-FE40506BE9B0}">
      <dgm:prSet/>
      <dgm:spPr/>
      <dgm:t>
        <a:bodyPr/>
        <a:lstStyle/>
        <a:p>
          <a:endParaRPr lang="es-ES"/>
        </a:p>
      </dgm:t>
    </dgm:pt>
    <dgm:pt modelId="{11E0A537-C51F-4020-9EA6-00AC846F0E2D}" type="sibTrans" cxnId="{BC218954-B010-4A8C-AD18-FE40506BE9B0}">
      <dgm:prSet/>
      <dgm:spPr/>
      <dgm:t>
        <a:bodyPr/>
        <a:lstStyle/>
        <a:p>
          <a:endParaRPr lang="es-ES"/>
        </a:p>
      </dgm:t>
    </dgm:pt>
    <dgm:pt modelId="{77BD318C-C2D4-435F-B889-0FD36EF7A482}">
      <dgm:prSet custT="1"/>
      <dgm:spPr/>
      <dgm:t>
        <a:bodyPr/>
        <a:lstStyle/>
        <a:p>
          <a:pPr algn="ctr"/>
          <a:endParaRPr lang="es-ES_tradnl" sz="2400" dirty="0" smtClean="0"/>
        </a:p>
        <a:p>
          <a:pPr algn="ctr"/>
          <a:r>
            <a:rPr lang="es-ES_tradnl" sz="2000" dirty="0" err="1" smtClean="0"/>
            <a:t>Derived</a:t>
          </a:r>
          <a:r>
            <a:rPr lang="es-ES_tradnl" sz="2000" dirty="0" smtClean="0"/>
            <a:t> </a:t>
          </a:r>
          <a:r>
            <a:rPr lang="es-ES_tradnl" sz="2000" dirty="0" err="1" smtClean="0"/>
            <a:t>indicators</a:t>
          </a:r>
          <a:r>
            <a:rPr lang="es-ES_tradnl" sz="2000" dirty="0" smtClean="0"/>
            <a:t>: </a:t>
          </a:r>
          <a:r>
            <a:rPr lang="es-ES_tradnl" sz="2000" dirty="0" err="1" smtClean="0"/>
            <a:t>Margins</a:t>
          </a:r>
          <a:r>
            <a:rPr lang="es-ES_tradnl" sz="2000" dirty="0" smtClean="0"/>
            <a:t>, </a:t>
          </a:r>
          <a:r>
            <a:rPr lang="es-ES_tradnl" sz="2000" dirty="0" err="1" smtClean="0"/>
            <a:t>profitability</a:t>
          </a:r>
          <a:r>
            <a:rPr lang="es-ES_tradnl" sz="2000" dirty="0" smtClean="0"/>
            <a:t> and </a:t>
          </a:r>
          <a:r>
            <a:rPr lang="es-ES_tradnl" sz="2000" dirty="0" err="1" smtClean="0"/>
            <a:t>financial</a:t>
          </a:r>
          <a:r>
            <a:rPr lang="es-ES_tradnl" sz="2000" dirty="0" smtClean="0"/>
            <a:t> position ratios, </a:t>
          </a:r>
          <a:r>
            <a:rPr lang="es-ES_tradnl" sz="2000" dirty="0" err="1" smtClean="0"/>
            <a:t>payment</a:t>
          </a:r>
          <a:r>
            <a:rPr lang="es-ES_tradnl" sz="2000" dirty="0" smtClean="0"/>
            <a:t> and </a:t>
          </a:r>
          <a:r>
            <a:rPr lang="es-ES_tradnl" sz="2000" dirty="0" err="1" smtClean="0"/>
            <a:t>collection</a:t>
          </a:r>
          <a:r>
            <a:rPr lang="es-ES_tradnl" sz="2000" dirty="0" smtClean="0"/>
            <a:t> </a:t>
          </a:r>
          <a:r>
            <a:rPr lang="es-ES_tradnl" sz="2000" dirty="0" err="1" smtClean="0"/>
            <a:t>periods</a:t>
          </a:r>
          <a:r>
            <a:rPr lang="es-ES_tradnl" sz="2000" dirty="0" smtClean="0"/>
            <a:t>,..</a:t>
          </a:r>
        </a:p>
        <a:p>
          <a:pPr algn="ctr"/>
          <a:r>
            <a:rPr lang="es-ES_tradnl" sz="2000" dirty="0" smtClean="0"/>
            <a:t>(55 variables </a:t>
          </a:r>
          <a:r>
            <a:rPr lang="es-ES_tradnl" sz="2000" dirty="0" err="1" smtClean="0"/>
            <a:t>harmonized</a:t>
          </a:r>
          <a:r>
            <a:rPr lang="es-ES_tradnl" sz="2000" dirty="0" smtClean="0"/>
            <a:t>)</a:t>
          </a:r>
        </a:p>
        <a:p>
          <a:pPr algn="l"/>
          <a:endParaRPr lang="es-ES_tradnl" sz="1700" dirty="0" smtClean="0"/>
        </a:p>
        <a:p>
          <a:pPr algn="ctr"/>
          <a:endParaRPr lang="es-ES" sz="1700" dirty="0"/>
        </a:p>
      </dgm:t>
    </dgm:pt>
    <dgm:pt modelId="{D7349657-A832-4CAA-A24A-3C41792723AB}" type="parTrans" cxnId="{37392321-8729-477A-AF38-A5B530FA22EE}">
      <dgm:prSet/>
      <dgm:spPr/>
      <dgm:t>
        <a:bodyPr/>
        <a:lstStyle/>
        <a:p>
          <a:endParaRPr lang="es-ES"/>
        </a:p>
      </dgm:t>
    </dgm:pt>
    <dgm:pt modelId="{A5430401-B55D-4FA0-BE5F-71ADAFABFDE8}" type="sibTrans" cxnId="{37392321-8729-477A-AF38-A5B530FA22EE}">
      <dgm:prSet/>
      <dgm:spPr/>
      <dgm:t>
        <a:bodyPr/>
        <a:lstStyle/>
        <a:p>
          <a:endParaRPr lang="es-ES"/>
        </a:p>
      </dgm:t>
    </dgm:pt>
    <dgm:pt modelId="{C1660F6E-FBB8-43D2-9915-89B97C8F8600}">
      <dgm:prSet custT="1"/>
      <dgm:spPr/>
      <dgm:t>
        <a:bodyPr/>
        <a:lstStyle/>
        <a:p>
          <a:endParaRPr lang="es-ES_tradnl" sz="3200" dirty="0" smtClean="0"/>
        </a:p>
        <a:p>
          <a:r>
            <a:rPr lang="es-ES_tradnl" sz="2800" dirty="0" err="1" smtClean="0"/>
            <a:t>Employment</a:t>
          </a:r>
          <a:r>
            <a:rPr lang="es-ES_tradnl" sz="2800" dirty="0" smtClean="0"/>
            <a:t> variables </a:t>
          </a:r>
        </a:p>
        <a:p>
          <a:r>
            <a:rPr lang="es-ES_tradnl" sz="2800" dirty="0" smtClean="0"/>
            <a:t>(15 variables)</a:t>
          </a:r>
        </a:p>
        <a:p>
          <a:endParaRPr lang="es-ES_tradnl" sz="3200" dirty="0" smtClean="0"/>
        </a:p>
        <a:p>
          <a:endParaRPr lang="es-ES" sz="3200" dirty="0"/>
        </a:p>
      </dgm:t>
    </dgm:pt>
    <dgm:pt modelId="{C114921D-B197-4C91-93DD-ABBB042FCC73}" type="sibTrans" cxnId="{5564D705-5F06-45FC-8F98-23B375ECCBDE}">
      <dgm:prSet/>
      <dgm:spPr/>
      <dgm:t>
        <a:bodyPr/>
        <a:lstStyle/>
        <a:p>
          <a:endParaRPr lang="es-ES"/>
        </a:p>
      </dgm:t>
    </dgm:pt>
    <dgm:pt modelId="{863C19BC-78A5-4311-A762-1323D4063E76}" type="parTrans" cxnId="{5564D705-5F06-45FC-8F98-23B375ECCBDE}">
      <dgm:prSet/>
      <dgm:spPr/>
      <dgm:t>
        <a:bodyPr/>
        <a:lstStyle/>
        <a:p>
          <a:endParaRPr lang="es-ES"/>
        </a:p>
      </dgm:t>
    </dgm:pt>
    <dgm:pt modelId="{CCD7DD8B-63D1-46BC-983D-263B5B5B74CF}" type="pres">
      <dgm:prSet presAssocID="{154B8223-8411-4FF8-A2B5-611CDBE1B0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F86AE8-93AE-49D6-A52D-6D2B28BEFA31}" type="pres">
      <dgm:prSet presAssocID="{154B8223-8411-4FF8-A2B5-611CDBE1B0FA}" presName="matrix" presStyleCnt="0"/>
      <dgm:spPr/>
    </dgm:pt>
    <dgm:pt modelId="{3C344727-23F4-4158-8ECF-248E4ACB1F24}" type="pres">
      <dgm:prSet presAssocID="{154B8223-8411-4FF8-A2B5-611CDBE1B0FA}" presName="tile1" presStyleLbl="node1" presStyleIdx="0" presStyleCnt="4" custLinFactNeighborX="514" custLinFactNeighborY="3"/>
      <dgm:spPr/>
      <dgm:t>
        <a:bodyPr/>
        <a:lstStyle/>
        <a:p>
          <a:endParaRPr lang="es-ES"/>
        </a:p>
      </dgm:t>
    </dgm:pt>
    <dgm:pt modelId="{55AC99B8-4EC1-4362-B352-4D28797A8986}" type="pres">
      <dgm:prSet presAssocID="{154B8223-8411-4FF8-A2B5-611CDBE1B0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F43EA9-B86F-468A-B8FE-6A5A35AF46B9}" type="pres">
      <dgm:prSet presAssocID="{154B8223-8411-4FF8-A2B5-611CDBE1B0FA}" presName="tile2" presStyleLbl="node1" presStyleIdx="1" presStyleCnt="4"/>
      <dgm:spPr/>
      <dgm:t>
        <a:bodyPr/>
        <a:lstStyle/>
        <a:p>
          <a:endParaRPr lang="es-ES"/>
        </a:p>
      </dgm:t>
    </dgm:pt>
    <dgm:pt modelId="{59755DA4-50B7-489D-98BF-E85818A580A1}" type="pres">
      <dgm:prSet presAssocID="{154B8223-8411-4FF8-A2B5-611CDBE1B0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DEA15-4091-4CD8-8444-00650DACCEA2}" type="pres">
      <dgm:prSet presAssocID="{154B8223-8411-4FF8-A2B5-611CDBE1B0FA}" presName="tile3" presStyleLbl="node1" presStyleIdx="2" presStyleCnt="4" custLinFactNeighborX="514" custLinFactNeighborY="4"/>
      <dgm:spPr/>
      <dgm:t>
        <a:bodyPr/>
        <a:lstStyle/>
        <a:p>
          <a:endParaRPr lang="es-ES"/>
        </a:p>
      </dgm:t>
    </dgm:pt>
    <dgm:pt modelId="{7AE3F8F4-EBC6-4B1E-BB63-AC735E73F928}" type="pres">
      <dgm:prSet presAssocID="{154B8223-8411-4FF8-A2B5-611CDBE1B0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FABDA6-CE0E-4F34-A82F-0443BDC57638}" type="pres">
      <dgm:prSet presAssocID="{154B8223-8411-4FF8-A2B5-611CDBE1B0FA}" presName="tile4" presStyleLbl="node1" presStyleIdx="3" presStyleCnt="4"/>
      <dgm:spPr/>
      <dgm:t>
        <a:bodyPr/>
        <a:lstStyle/>
        <a:p>
          <a:endParaRPr lang="es-ES"/>
        </a:p>
      </dgm:t>
    </dgm:pt>
    <dgm:pt modelId="{32C9C543-77AC-44C0-B071-8EFC1153C9CD}" type="pres">
      <dgm:prSet presAssocID="{154B8223-8411-4FF8-A2B5-611CDBE1B0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22242A-5597-4091-BFEE-B342DC29009B}" type="pres">
      <dgm:prSet presAssocID="{154B8223-8411-4FF8-A2B5-611CDBE1B0FA}" presName="centerTile" presStyleLbl="fgShp" presStyleIdx="0" presStyleCnt="1" custScaleX="162859" custScaleY="117310" custLinFactNeighborX="703" custLinFactNeighborY="-1418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A27E1593-03D0-4B85-AE36-AAD78865D9F9}" type="presOf" srcId="{154B8223-8411-4FF8-A2B5-611CDBE1B0FA}" destId="{CCD7DD8B-63D1-46BC-983D-263B5B5B74CF}" srcOrd="0" destOrd="0" presId="urn:microsoft.com/office/officeart/2005/8/layout/matrix1"/>
    <dgm:cxn modelId="{C13C78FF-49D3-4744-95C5-3C3E0AAB28B6}" srcId="{28361730-AF23-41A3-875B-FDB4EDB2A062}" destId="{A9DCD4B4-9464-4CC8-B634-FFDACB76F46F}" srcOrd="0" destOrd="0" parTransId="{6475F765-52D3-4A96-B2AF-9BC3CD3E061C}" sibTransId="{2A60AB83-1CF9-44AA-A5AC-2C6FC97417CE}"/>
    <dgm:cxn modelId="{75DD456A-2874-4AB0-AF89-EE71C22DBC78}" srcId="{8FF9A321-EA18-4294-94D7-B46D676D561A}" destId="{20637AAC-E453-477B-99FD-9C7984AF1295}" srcOrd="0" destOrd="0" parTransId="{BAC2D292-6517-4798-B842-C70200596854}" sibTransId="{7E33D189-91DF-4F0C-B007-D76FABB41688}"/>
    <dgm:cxn modelId="{A00015A5-F7D0-4233-8EA5-999A85E7C4AE}" type="presOf" srcId="{A9DCD4B4-9464-4CC8-B634-FFDACB76F46F}" destId="{55AC99B8-4EC1-4362-B352-4D28797A8986}" srcOrd="1" destOrd="0" presId="urn:microsoft.com/office/officeart/2005/8/layout/matrix1"/>
    <dgm:cxn modelId="{37392321-8729-477A-AF38-A5B530FA22EE}" srcId="{28361730-AF23-41A3-875B-FDB4EDB2A062}" destId="{77BD318C-C2D4-435F-B889-0FD36EF7A482}" srcOrd="2" destOrd="0" parTransId="{D7349657-A832-4CAA-A24A-3C41792723AB}" sibTransId="{A5430401-B55D-4FA0-BE5F-71ADAFABFDE8}"/>
    <dgm:cxn modelId="{F6F4E4D7-596D-4688-B6AB-09E79A414C76}" type="presOf" srcId="{77BD318C-C2D4-435F-B889-0FD36EF7A482}" destId="{7AE3F8F4-EBC6-4B1E-BB63-AC735E73F928}" srcOrd="1" destOrd="0" presId="urn:microsoft.com/office/officeart/2005/8/layout/matrix1"/>
    <dgm:cxn modelId="{4B79A5A2-A45C-40DA-9EBE-2C381BF69DB7}" srcId="{154B8223-8411-4FF8-A2B5-611CDBE1B0FA}" destId="{2962C67C-0F5D-4E45-B6C7-378AE45C3B77}" srcOrd="2" destOrd="0" parTransId="{A4D71735-08DE-48E4-9C1F-0BF11E695202}" sibTransId="{9BAE4DC9-4366-4EEB-9733-A834D2682927}"/>
    <dgm:cxn modelId="{12047D62-8131-4E95-93DE-672C42D125A0}" type="presOf" srcId="{C1660F6E-FBB8-43D2-9915-89B97C8F8600}" destId="{7BFABDA6-CE0E-4F34-A82F-0443BDC57638}" srcOrd="0" destOrd="0" presId="urn:microsoft.com/office/officeart/2005/8/layout/matrix1"/>
    <dgm:cxn modelId="{57142519-0599-4522-ACE9-E232ADC3BD69}" srcId="{154B8223-8411-4FF8-A2B5-611CDBE1B0FA}" destId="{FD3E6AB2-BA97-4CF1-BBAD-8986786E11AC}" srcOrd="1" destOrd="0" parTransId="{7898EAC5-D149-45E5-B407-25DFEE32931C}" sibTransId="{3B2FFCD8-0A4C-4104-87E7-47A064E68C67}"/>
    <dgm:cxn modelId="{6E2E2618-7277-4A06-B5A2-D8AAF4C231F1}" type="presOf" srcId="{03305B06-509B-4059-96C0-0857F97FE293}" destId="{CAF43EA9-B86F-468A-B8FE-6A5A35AF46B9}" srcOrd="0" destOrd="0" presId="urn:microsoft.com/office/officeart/2005/8/layout/matrix1"/>
    <dgm:cxn modelId="{5564D705-5F06-45FC-8F98-23B375ECCBDE}" srcId="{28361730-AF23-41A3-875B-FDB4EDB2A062}" destId="{C1660F6E-FBB8-43D2-9915-89B97C8F8600}" srcOrd="3" destOrd="0" parTransId="{863C19BC-78A5-4311-A762-1323D4063E76}" sibTransId="{C114921D-B197-4C91-93DD-ABBB042FCC73}"/>
    <dgm:cxn modelId="{660D7CB4-BD58-4186-8C4F-CA9DB997C725}" srcId="{154B8223-8411-4FF8-A2B5-611CDBE1B0FA}" destId="{28361730-AF23-41A3-875B-FDB4EDB2A062}" srcOrd="0" destOrd="0" parTransId="{C1A34879-D33B-46B7-AD29-E25881CE2F2E}" sibTransId="{DE6C7782-2B92-4EF0-A35C-249B915F8081}"/>
    <dgm:cxn modelId="{ED58B683-CC5A-48D2-A13D-255DA65A9CEA}" type="presOf" srcId="{77BD318C-C2D4-435F-B889-0FD36EF7A482}" destId="{458DEA15-4091-4CD8-8444-00650DACCEA2}" srcOrd="0" destOrd="0" presId="urn:microsoft.com/office/officeart/2005/8/layout/matrix1"/>
    <dgm:cxn modelId="{BC218954-B010-4A8C-AD18-FE40506BE9B0}" srcId="{28361730-AF23-41A3-875B-FDB4EDB2A062}" destId="{03305B06-509B-4059-96C0-0857F97FE293}" srcOrd="1" destOrd="0" parTransId="{EB3B78AE-53F2-4F62-AAFC-1B016EBC9C16}" sibTransId="{11E0A537-C51F-4020-9EA6-00AC846F0E2D}"/>
    <dgm:cxn modelId="{82448A55-4D46-4709-8444-E9BAE6186591}" type="presOf" srcId="{03305B06-509B-4059-96C0-0857F97FE293}" destId="{59755DA4-50B7-489D-98BF-E85818A580A1}" srcOrd="1" destOrd="0" presId="urn:microsoft.com/office/officeart/2005/8/layout/matrix1"/>
    <dgm:cxn modelId="{4A435AEA-D2A6-42E4-B73D-954DD10B865A}" srcId="{FD3E6AB2-BA97-4CF1-BBAD-8986786E11AC}" destId="{BC3FE43D-6B81-4C75-BEB1-03450E52EB32}" srcOrd="0" destOrd="0" parTransId="{E71A3F6C-1456-4564-A335-5492C538E26D}" sibTransId="{C0BA9A54-BD40-4158-A942-5C7B0B503322}"/>
    <dgm:cxn modelId="{0F3D475F-AC50-4E34-BD5F-54DF41128E40}" srcId="{2962C67C-0F5D-4E45-B6C7-378AE45C3B77}" destId="{CB342FA3-3DF8-4B25-9122-9B2B9DD94F38}" srcOrd="0" destOrd="0" parTransId="{E29F7693-277F-47DE-A417-CF7A00B3A18E}" sibTransId="{3E512628-694B-4E23-9542-A87788744701}"/>
    <dgm:cxn modelId="{9DF5491B-FF94-4E95-8F90-41924A4C9270}" srcId="{154B8223-8411-4FF8-A2B5-611CDBE1B0FA}" destId="{8FF9A321-EA18-4294-94D7-B46D676D561A}" srcOrd="3" destOrd="0" parTransId="{79F3576A-6E24-4306-BCDB-EFCE57B8B505}" sibTransId="{AE7A7B12-871B-4149-AE4A-1EF5190B6ADB}"/>
    <dgm:cxn modelId="{24FDCEF2-61D5-4320-A3E7-FE74A3A8B3A2}" type="presOf" srcId="{28361730-AF23-41A3-875B-FDB4EDB2A062}" destId="{4222242A-5597-4091-BFEE-B342DC29009B}" srcOrd="0" destOrd="0" presId="urn:microsoft.com/office/officeart/2005/8/layout/matrix1"/>
    <dgm:cxn modelId="{4EE0B65A-D2D5-4219-8063-A1D5B6E28631}" type="presOf" srcId="{A9DCD4B4-9464-4CC8-B634-FFDACB76F46F}" destId="{3C344727-23F4-4158-8ECF-248E4ACB1F24}" srcOrd="0" destOrd="0" presId="urn:microsoft.com/office/officeart/2005/8/layout/matrix1"/>
    <dgm:cxn modelId="{36F451DB-C392-4D26-B6FF-7BB9442130DE}" type="presOf" srcId="{C1660F6E-FBB8-43D2-9915-89B97C8F8600}" destId="{32C9C543-77AC-44C0-B071-8EFC1153C9CD}" srcOrd="1" destOrd="0" presId="urn:microsoft.com/office/officeart/2005/8/layout/matrix1"/>
    <dgm:cxn modelId="{FA3E74D7-CBED-455B-AFC4-4AF3067E547C}" type="presParOf" srcId="{CCD7DD8B-63D1-46BC-983D-263B5B5B74CF}" destId="{96F86AE8-93AE-49D6-A52D-6D2B28BEFA31}" srcOrd="0" destOrd="0" presId="urn:microsoft.com/office/officeart/2005/8/layout/matrix1"/>
    <dgm:cxn modelId="{EA5EB658-CB57-4166-B9F5-7B329101139C}" type="presParOf" srcId="{96F86AE8-93AE-49D6-A52D-6D2B28BEFA31}" destId="{3C344727-23F4-4158-8ECF-248E4ACB1F24}" srcOrd="0" destOrd="0" presId="urn:microsoft.com/office/officeart/2005/8/layout/matrix1"/>
    <dgm:cxn modelId="{12C048B7-559E-4C55-BD1B-EF62AC8EAD91}" type="presParOf" srcId="{96F86AE8-93AE-49D6-A52D-6D2B28BEFA31}" destId="{55AC99B8-4EC1-4362-B352-4D28797A8986}" srcOrd="1" destOrd="0" presId="urn:microsoft.com/office/officeart/2005/8/layout/matrix1"/>
    <dgm:cxn modelId="{96C0BC64-A642-49BC-B50F-2C16BD78FDED}" type="presParOf" srcId="{96F86AE8-93AE-49D6-A52D-6D2B28BEFA31}" destId="{CAF43EA9-B86F-468A-B8FE-6A5A35AF46B9}" srcOrd="2" destOrd="0" presId="urn:microsoft.com/office/officeart/2005/8/layout/matrix1"/>
    <dgm:cxn modelId="{AAE58532-FF0C-4B70-A2DB-DF0E91A15546}" type="presParOf" srcId="{96F86AE8-93AE-49D6-A52D-6D2B28BEFA31}" destId="{59755DA4-50B7-489D-98BF-E85818A580A1}" srcOrd="3" destOrd="0" presId="urn:microsoft.com/office/officeart/2005/8/layout/matrix1"/>
    <dgm:cxn modelId="{F61CA43F-BB7C-4C39-8F02-F82146DAD999}" type="presParOf" srcId="{96F86AE8-93AE-49D6-A52D-6D2B28BEFA31}" destId="{458DEA15-4091-4CD8-8444-00650DACCEA2}" srcOrd="4" destOrd="0" presId="urn:microsoft.com/office/officeart/2005/8/layout/matrix1"/>
    <dgm:cxn modelId="{A00EC15C-DFA9-4EC9-B5A9-0C4CA35BF804}" type="presParOf" srcId="{96F86AE8-93AE-49D6-A52D-6D2B28BEFA31}" destId="{7AE3F8F4-EBC6-4B1E-BB63-AC735E73F928}" srcOrd="5" destOrd="0" presId="urn:microsoft.com/office/officeart/2005/8/layout/matrix1"/>
    <dgm:cxn modelId="{6959AE0E-1007-49B0-9E92-7DD5B2D53CC5}" type="presParOf" srcId="{96F86AE8-93AE-49D6-A52D-6D2B28BEFA31}" destId="{7BFABDA6-CE0E-4F34-A82F-0443BDC57638}" srcOrd="6" destOrd="0" presId="urn:microsoft.com/office/officeart/2005/8/layout/matrix1"/>
    <dgm:cxn modelId="{D9CA0D04-DD3E-42C3-99DC-6BE011349D22}" type="presParOf" srcId="{96F86AE8-93AE-49D6-A52D-6D2B28BEFA31}" destId="{32C9C543-77AC-44C0-B071-8EFC1153C9CD}" srcOrd="7" destOrd="0" presId="urn:microsoft.com/office/officeart/2005/8/layout/matrix1"/>
    <dgm:cxn modelId="{243D7DDA-FA20-4C10-AB4F-EA992AFB42F9}" type="presParOf" srcId="{CCD7DD8B-63D1-46BC-983D-263B5B5B74CF}" destId="{4222242A-5597-4091-BFEE-B342DC2900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C9B99-5975-46DA-A9BE-7607C38A52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EDA167-8351-4163-9FC7-7B2E2ACDE7FC}">
      <dgm:prSet phldrT="[Texto]"/>
      <dgm:spPr/>
      <dgm:t>
        <a:bodyPr/>
        <a:lstStyle/>
        <a:p>
          <a:r>
            <a:rPr lang="es-ES_tradnl" dirty="0" smtClean="0"/>
            <a:t>NACE</a:t>
          </a:r>
          <a:endParaRPr lang="es-ES" dirty="0"/>
        </a:p>
      </dgm:t>
    </dgm:pt>
    <dgm:pt modelId="{8745270E-07E9-463D-9CE3-351D2F510BF7}" type="parTrans" cxnId="{14748940-E6CD-4E40-81D4-0317872E907E}">
      <dgm:prSet/>
      <dgm:spPr/>
      <dgm:t>
        <a:bodyPr/>
        <a:lstStyle/>
        <a:p>
          <a:endParaRPr lang="es-ES"/>
        </a:p>
      </dgm:t>
    </dgm:pt>
    <dgm:pt modelId="{D03472F4-0A12-4128-A56E-64BD0391D4B1}" type="sibTrans" cxnId="{14748940-E6CD-4E40-81D4-0317872E907E}">
      <dgm:prSet/>
      <dgm:spPr/>
      <dgm:t>
        <a:bodyPr/>
        <a:lstStyle/>
        <a:p>
          <a:endParaRPr lang="es-ES"/>
        </a:p>
      </dgm:t>
    </dgm:pt>
    <dgm:pt modelId="{7E8665F6-7BDD-474B-A9AB-9E1A79ADFE37}">
      <dgm:prSet phldrT="[Texto]"/>
      <dgm:spPr/>
      <dgm:t>
        <a:bodyPr/>
        <a:lstStyle/>
        <a:p>
          <a:r>
            <a:rPr lang="es-ES_tradnl" dirty="0" err="1" smtClean="0"/>
            <a:t>Whole</a:t>
          </a:r>
          <a:r>
            <a:rPr lang="es-ES_tradnl" dirty="0" smtClean="0"/>
            <a:t> series </a:t>
          </a:r>
          <a:r>
            <a:rPr lang="es-ES_tradnl" dirty="0" err="1" smtClean="0"/>
            <a:t>totally</a:t>
          </a:r>
          <a:r>
            <a:rPr lang="es-ES_tradnl" dirty="0" smtClean="0"/>
            <a:t> </a:t>
          </a:r>
          <a:r>
            <a:rPr lang="es-ES_tradnl" dirty="0" err="1" smtClean="0"/>
            <a:t>harmonized</a:t>
          </a:r>
          <a:r>
            <a:rPr lang="es-ES_tradnl" dirty="0" smtClean="0"/>
            <a:t> to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last</a:t>
          </a:r>
          <a:r>
            <a:rPr lang="es-ES_tradnl" dirty="0" smtClean="0"/>
            <a:t> NACE </a:t>
          </a:r>
          <a:endParaRPr lang="es-ES" dirty="0"/>
        </a:p>
      </dgm:t>
    </dgm:pt>
    <dgm:pt modelId="{F049E436-90CF-4489-A684-502B6F291496}" type="parTrans" cxnId="{A4A621F9-CDC3-40C1-A628-8445F3ADC925}">
      <dgm:prSet/>
      <dgm:spPr/>
      <dgm:t>
        <a:bodyPr/>
        <a:lstStyle/>
        <a:p>
          <a:endParaRPr lang="es-ES"/>
        </a:p>
      </dgm:t>
    </dgm:pt>
    <dgm:pt modelId="{278EF5A1-8C4D-4611-BC11-65395BBB3DDF}" type="sibTrans" cxnId="{A4A621F9-CDC3-40C1-A628-8445F3ADC925}">
      <dgm:prSet/>
      <dgm:spPr/>
      <dgm:t>
        <a:bodyPr/>
        <a:lstStyle/>
        <a:p>
          <a:endParaRPr lang="es-ES"/>
        </a:p>
      </dgm:t>
    </dgm:pt>
    <dgm:pt modelId="{1355E152-577E-4C3D-9C74-945928FF7B21}">
      <dgm:prSet phldrT="[Texto]"/>
      <dgm:spPr/>
      <dgm:t>
        <a:bodyPr/>
        <a:lstStyle/>
        <a:p>
          <a:r>
            <a:rPr lang="es-ES_tradnl" dirty="0" err="1" smtClean="0"/>
            <a:t>Same</a:t>
          </a:r>
          <a:r>
            <a:rPr lang="es-ES_tradnl" dirty="0" smtClean="0"/>
            <a:t> </a:t>
          </a:r>
          <a:r>
            <a:rPr lang="es-ES_tradnl" dirty="0" err="1" smtClean="0"/>
            <a:t>codification</a:t>
          </a:r>
          <a:r>
            <a:rPr lang="es-ES_tradnl" dirty="0" smtClean="0"/>
            <a:t> </a:t>
          </a:r>
          <a:r>
            <a:rPr lang="es-ES_tradnl" dirty="0" err="1" smtClean="0"/>
            <a:t>since</a:t>
          </a:r>
          <a:r>
            <a:rPr lang="es-ES_tradnl" dirty="0" smtClean="0"/>
            <a:t> 1995</a:t>
          </a:r>
          <a:endParaRPr lang="es-ES" dirty="0"/>
        </a:p>
      </dgm:t>
    </dgm:pt>
    <dgm:pt modelId="{ABCF0462-A103-4717-B4F3-C332F83E01B5}" type="parTrans" cxnId="{8FA16583-23C9-49A9-9501-B05B405B1BDC}">
      <dgm:prSet/>
      <dgm:spPr/>
      <dgm:t>
        <a:bodyPr/>
        <a:lstStyle/>
        <a:p>
          <a:endParaRPr lang="es-ES"/>
        </a:p>
      </dgm:t>
    </dgm:pt>
    <dgm:pt modelId="{0F3B5BBC-D0FB-43CB-92A6-E6F51049B2A9}" type="sibTrans" cxnId="{8FA16583-23C9-49A9-9501-B05B405B1BDC}">
      <dgm:prSet/>
      <dgm:spPr/>
      <dgm:t>
        <a:bodyPr/>
        <a:lstStyle/>
        <a:p>
          <a:endParaRPr lang="es-ES"/>
        </a:p>
      </dgm:t>
    </dgm:pt>
    <dgm:pt modelId="{105DE507-B55B-45E0-BF00-4D02EDBD50AE}">
      <dgm:prSet phldrT="[Texto]"/>
      <dgm:spPr/>
      <dgm:t>
        <a:bodyPr/>
        <a:lstStyle/>
        <a:p>
          <a:r>
            <a:rPr lang="es-ES_tradnl" dirty="0" err="1" smtClean="0"/>
            <a:t>Size</a:t>
          </a:r>
          <a:r>
            <a:rPr lang="es-ES_tradnl" dirty="0" smtClean="0"/>
            <a:t> of </a:t>
          </a:r>
          <a:r>
            <a:rPr lang="es-ES_tradnl" dirty="0" err="1" smtClean="0"/>
            <a:t>companies</a:t>
          </a:r>
          <a:endParaRPr lang="es-ES" dirty="0"/>
        </a:p>
      </dgm:t>
    </dgm:pt>
    <dgm:pt modelId="{E0B8B981-F646-41EF-A20A-A3762B53FA90}" type="parTrans" cxnId="{A2C932EA-0CF5-4D08-BCBC-FB35DD51F1F4}">
      <dgm:prSet/>
      <dgm:spPr/>
      <dgm:t>
        <a:bodyPr/>
        <a:lstStyle/>
        <a:p>
          <a:endParaRPr lang="es-ES"/>
        </a:p>
      </dgm:t>
    </dgm:pt>
    <dgm:pt modelId="{C7DD8E85-0B77-4F19-B435-7899DC19957D}" type="sibTrans" cxnId="{A2C932EA-0CF5-4D08-BCBC-FB35DD51F1F4}">
      <dgm:prSet/>
      <dgm:spPr/>
      <dgm:t>
        <a:bodyPr/>
        <a:lstStyle/>
        <a:p>
          <a:endParaRPr lang="es-ES"/>
        </a:p>
      </dgm:t>
    </dgm:pt>
    <dgm:pt modelId="{304BE669-B70E-4CEB-AFEF-BA266E5C806D}">
      <dgm:prSet phldrT="[Texto]"/>
      <dgm:spPr/>
      <dgm:t>
        <a:bodyPr/>
        <a:lstStyle/>
        <a:p>
          <a:r>
            <a:rPr lang="en-US" dirty="0" smtClean="0"/>
            <a:t> According to criteria of European Recommendation '2003/361/EC‘  </a:t>
          </a:r>
          <a:r>
            <a:rPr lang="es-ES_tradnl" dirty="0" smtClean="0"/>
            <a:t>…</a:t>
          </a:r>
          <a:r>
            <a:rPr lang="es-ES_tradnl" dirty="0" err="1" smtClean="0"/>
            <a:t>even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belonging</a:t>
          </a:r>
          <a:r>
            <a:rPr lang="es-ES_tradnl" dirty="0" smtClean="0"/>
            <a:t> to a </a:t>
          </a:r>
          <a:r>
            <a:rPr lang="es-ES_tradnl" dirty="0" err="1" smtClean="0"/>
            <a:t>group</a:t>
          </a:r>
          <a:r>
            <a:rPr lang="es-ES_tradnl" dirty="0" smtClean="0"/>
            <a:t> </a:t>
          </a:r>
          <a:r>
            <a:rPr lang="es-ES_tradnl" dirty="0" err="1" smtClean="0"/>
            <a:t>criterion</a:t>
          </a:r>
          <a:endParaRPr lang="es-ES" dirty="0"/>
        </a:p>
      </dgm:t>
    </dgm:pt>
    <dgm:pt modelId="{88998021-33B3-44B9-B28A-ECA2D9268F22}" type="parTrans" cxnId="{B718192D-8C19-4E2E-AD76-F7F1996E4254}">
      <dgm:prSet/>
      <dgm:spPr/>
      <dgm:t>
        <a:bodyPr/>
        <a:lstStyle/>
        <a:p>
          <a:endParaRPr lang="es-ES"/>
        </a:p>
      </dgm:t>
    </dgm:pt>
    <dgm:pt modelId="{BA1B7A0F-12CC-4410-8A9F-23A5DBCEBE65}" type="sibTrans" cxnId="{B718192D-8C19-4E2E-AD76-F7F1996E4254}">
      <dgm:prSet/>
      <dgm:spPr/>
      <dgm:t>
        <a:bodyPr/>
        <a:lstStyle/>
        <a:p>
          <a:endParaRPr lang="es-ES"/>
        </a:p>
      </dgm:t>
    </dgm:pt>
    <dgm:pt modelId="{8740B635-8C89-4A79-AB99-0C70CDD1803D}">
      <dgm:prSet phldrT="[Texto]"/>
      <dgm:spPr/>
      <dgm:t>
        <a:bodyPr/>
        <a:lstStyle/>
        <a:p>
          <a:r>
            <a:rPr lang="es-ES_tradnl" dirty="0" err="1" smtClean="0"/>
            <a:t>Listed</a:t>
          </a:r>
          <a:r>
            <a:rPr lang="es-ES_tradnl" dirty="0" smtClean="0"/>
            <a:t> </a:t>
          </a:r>
          <a:r>
            <a:rPr lang="es-ES_tradnl" dirty="0" err="1" smtClean="0"/>
            <a:t>companies</a:t>
          </a:r>
          <a:endParaRPr lang="es-ES" dirty="0"/>
        </a:p>
      </dgm:t>
    </dgm:pt>
    <dgm:pt modelId="{9CBC57AB-40EE-4266-8CBC-8A3CE33C49A4}" type="parTrans" cxnId="{4852151E-DE1C-4E4E-B7AF-6F57985AF647}">
      <dgm:prSet/>
      <dgm:spPr/>
      <dgm:t>
        <a:bodyPr/>
        <a:lstStyle/>
        <a:p>
          <a:endParaRPr lang="es-ES"/>
        </a:p>
      </dgm:t>
    </dgm:pt>
    <dgm:pt modelId="{B2D9D12B-5930-4960-B242-3646CBC9129F}" type="sibTrans" cxnId="{4852151E-DE1C-4E4E-B7AF-6F57985AF647}">
      <dgm:prSet/>
      <dgm:spPr/>
      <dgm:t>
        <a:bodyPr/>
        <a:lstStyle/>
        <a:p>
          <a:endParaRPr lang="es-ES"/>
        </a:p>
      </dgm:t>
    </dgm:pt>
    <dgm:pt modelId="{D6E644FC-E9B1-4BFC-82F4-8B5C84C0A2E4}">
      <dgm:prSet phldrT="[Texto]"/>
      <dgm:spPr/>
      <dgm:t>
        <a:bodyPr/>
        <a:lstStyle/>
        <a:p>
          <a:r>
            <a:rPr lang="es-ES_tradnl" dirty="0" err="1" smtClean="0"/>
            <a:t>Identification</a:t>
          </a:r>
          <a:r>
            <a:rPr lang="es-ES_tradnl" dirty="0" smtClean="0"/>
            <a:t> of </a:t>
          </a:r>
          <a:r>
            <a:rPr lang="es-ES_tradnl" dirty="0" err="1" smtClean="0"/>
            <a:t>listed</a:t>
          </a:r>
          <a:r>
            <a:rPr lang="es-ES_tradnl" dirty="0" smtClean="0"/>
            <a:t> and non </a:t>
          </a:r>
          <a:r>
            <a:rPr lang="es-ES_tradnl" dirty="0" err="1" smtClean="0"/>
            <a:t>listed</a:t>
          </a:r>
          <a:r>
            <a:rPr lang="es-ES_tradnl" dirty="0" smtClean="0"/>
            <a:t> </a:t>
          </a:r>
          <a:r>
            <a:rPr lang="es-ES_tradnl" dirty="0" err="1" smtClean="0"/>
            <a:t>companies</a:t>
          </a:r>
          <a:endParaRPr lang="es-ES" dirty="0"/>
        </a:p>
      </dgm:t>
    </dgm:pt>
    <dgm:pt modelId="{B7751678-0ADC-4A27-95FF-366C76F96052}" type="parTrans" cxnId="{5E296022-AE12-4309-B05E-E20B55D9EBBA}">
      <dgm:prSet/>
      <dgm:spPr/>
      <dgm:t>
        <a:bodyPr/>
        <a:lstStyle/>
        <a:p>
          <a:endParaRPr lang="es-ES"/>
        </a:p>
      </dgm:t>
    </dgm:pt>
    <dgm:pt modelId="{0D023F7E-F91B-4B56-83F9-02AFB83747EF}" type="sibTrans" cxnId="{5E296022-AE12-4309-B05E-E20B55D9EBBA}">
      <dgm:prSet/>
      <dgm:spPr/>
      <dgm:t>
        <a:bodyPr/>
        <a:lstStyle/>
        <a:p>
          <a:endParaRPr lang="es-ES"/>
        </a:p>
      </dgm:t>
    </dgm:pt>
    <dgm:pt modelId="{A9B22AFB-82B6-462D-AC18-7C9131ED7547}">
      <dgm:prSet phldrT="[Texto]"/>
      <dgm:spPr/>
      <dgm:t>
        <a:bodyPr/>
        <a:lstStyle/>
        <a:p>
          <a:r>
            <a:rPr lang="en-US" dirty="0" smtClean="0"/>
            <a:t>Date of filing and d</a:t>
          </a:r>
          <a:r>
            <a:rPr lang="es-ES" dirty="0" err="1" smtClean="0"/>
            <a:t>eregistering</a:t>
          </a:r>
          <a:r>
            <a:rPr lang="es-ES" dirty="0" smtClean="0"/>
            <a:t> </a:t>
          </a:r>
          <a:r>
            <a:rPr lang="en-US" dirty="0" smtClean="0"/>
            <a:t>of insolvency status</a:t>
          </a:r>
          <a:endParaRPr lang="es-ES" dirty="0"/>
        </a:p>
      </dgm:t>
    </dgm:pt>
    <dgm:pt modelId="{5AFDD1A1-176E-4F9C-8E79-6DFCA558B681}" type="parTrans" cxnId="{5C57FF4C-B9E2-46DB-BCF1-91F64EE22978}">
      <dgm:prSet/>
      <dgm:spPr/>
      <dgm:t>
        <a:bodyPr/>
        <a:lstStyle/>
        <a:p>
          <a:endParaRPr lang="es-ES"/>
        </a:p>
      </dgm:t>
    </dgm:pt>
    <dgm:pt modelId="{88CC073F-1E9C-415F-9E46-02CF48AF674D}" type="sibTrans" cxnId="{5C57FF4C-B9E2-46DB-BCF1-91F64EE22978}">
      <dgm:prSet/>
      <dgm:spPr/>
      <dgm:t>
        <a:bodyPr/>
        <a:lstStyle/>
        <a:p>
          <a:endParaRPr lang="es-ES"/>
        </a:p>
      </dgm:t>
    </dgm:pt>
    <dgm:pt modelId="{200B105F-C017-4B4D-807D-5D562FCD661E}" type="pres">
      <dgm:prSet presAssocID="{30BC9B99-5975-46DA-A9BE-7607C38A52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D60686-8A6C-420C-8C76-054AE0249379}" type="pres">
      <dgm:prSet presAssocID="{7EEDA167-8351-4163-9FC7-7B2E2ACDE7FC}" presName="comp" presStyleCnt="0"/>
      <dgm:spPr/>
    </dgm:pt>
    <dgm:pt modelId="{7CF56014-88F9-46DE-8025-754647B01074}" type="pres">
      <dgm:prSet presAssocID="{7EEDA167-8351-4163-9FC7-7B2E2ACDE7FC}" presName="box" presStyleLbl="node1" presStyleIdx="0" presStyleCnt="4" custLinFactNeighborX="38" custLinFactNeighborY="239"/>
      <dgm:spPr/>
      <dgm:t>
        <a:bodyPr/>
        <a:lstStyle/>
        <a:p>
          <a:endParaRPr lang="es-ES"/>
        </a:p>
      </dgm:t>
    </dgm:pt>
    <dgm:pt modelId="{9C7616B3-54D4-47C1-AAF3-C927835E045B}" type="pres">
      <dgm:prSet presAssocID="{7EEDA167-8351-4163-9FC7-7B2E2ACDE7FC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726044-FC42-4B7B-A8FE-CDF2F6EED8C2}" type="pres">
      <dgm:prSet presAssocID="{7EEDA167-8351-4163-9FC7-7B2E2ACDE7F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5A130-0F85-4BED-B0DD-52DDE8A53E67}" type="pres">
      <dgm:prSet presAssocID="{D03472F4-0A12-4128-A56E-64BD0391D4B1}" presName="spacer" presStyleCnt="0"/>
      <dgm:spPr/>
    </dgm:pt>
    <dgm:pt modelId="{6B41F3D5-90C9-4096-97D6-02BAD2CB018D}" type="pres">
      <dgm:prSet presAssocID="{105DE507-B55B-45E0-BF00-4D02EDBD50AE}" presName="comp" presStyleCnt="0"/>
      <dgm:spPr/>
    </dgm:pt>
    <dgm:pt modelId="{B7DC17F3-60BB-47A6-8511-61DA6F22071B}" type="pres">
      <dgm:prSet presAssocID="{105DE507-B55B-45E0-BF00-4D02EDBD50AE}" presName="box" presStyleLbl="node1" presStyleIdx="1" presStyleCnt="4"/>
      <dgm:spPr/>
      <dgm:t>
        <a:bodyPr/>
        <a:lstStyle/>
        <a:p>
          <a:endParaRPr lang="es-ES"/>
        </a:p>
      </dgm:t>
    </dgm:pt>
    <dgm:pt modelId="{CCDE39A8-84DA-477C-BE35-7DED9E2FE7A2}" type="pres">
      <dgm:prSet presAssocID="{105DE507-B55B-45E0-BF00-4D02EDBD50A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B1F5505-30E4-45D6-B5B7-408D68FAA8E2}" type="pres">
      <dgm:prSet presAssocID="{105DE507-B55B-45E0-BF00-4D02EDBD50A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82DBB-CEDB-4B16-8B46-4167E5FA2D99}" type="pres">
      <dgm:prSet presAssocID="{C7DD8E85-0B77-4F19-B435-7899DC19957D}" presName="spacer" presStyleCnt="0"/>
      <dgm:spPr/>
    </dgm:pt>
    <dgm:pt modelId="{05BB2754-FC41-4BAF-B395-237EB00BD804}" type="pres">
      <dgm:prSet presAssocID="{8740B635-8C89-4A79-AB99-0C70CDD1803D}" presName="comp" presStyleCnt="0"/>
      <dgm:spPr/>
    </dgm:pt>
    <dgm:pt modelId="{ABDF5F37-9C3E-4DA3-ABC3-D119ACE2E873}" type="pres">
      <dgm:prSet presAssocID="{8740B635-8C89-4A79-AB99-0C70CDD1803D}" presName="box" presStyleLbl="node1" presStyleIdx="2" presStyleCnt="4"/>
      <dgm:spPr/>
      <dgm:t>
        <a:bodyPr/>
        <a:lstStyle/>
        <a:p>
          <a:endParaRPr lang="es-ES"/>
        </a:p>
      </dgm:t>
    </dgm:pt>
    <dgm:pt modelId="{A5E355A9-CFE5-4907-972A-F1467067CBEA}" type="pres">
      <dgm:prSet presAssocID="{8740B635-8C89-4A79-AB99-0C70CDD1803D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9BDA51B-B16B-4E58-B676-C7B082236446}" type="pres">
      <dgm:prSet presAssocID="{8740B635-8C89-4A79-AB99-0C70CDD1803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EF0B85-922F-43C1-8E49-4F3370377E1A}" type="pres">
      <dgm:prSet presAssocID="{B2D9D12B-5930-4960-B242-3646CBC9129F}" presName="spacer" presStyleCnt="0"/>
      <dgm:spPr/>
    </dgm:pt>
    <dgm:pt modelId="{B66721A3-21E0-4764-B088-90A0345F5E1C}" type="pres">
      <dgm:prSet presAssocID="{A9B22AFB-82B6-462D-AC18-7C9131ED7547}" presName="comp" presStyleCnt="0"/>
      <dgm:spPr/>
    </dgm:pt>
    <dgm:pt modelId="{D22B1246-9DA6-4D8D-AF73-EF38D8F46F84}" type="pres">
      <dgm:prSet presAssocID="{A9B22AFB-82B6-462D-AC18-7C9131ED7547}" presName="box" presStyleLbl="node1" presStyleIdx="3" presStyleCnt="4"/>
      <dgm:spPr/>
      <dgm:t>
        <a:bodyPr/>
        <a:lstStyle/>
        <a:p>
          <a:endParaRPr lang="es-ES"/>
        </a:p>
      </dgm:t>
    </dgm:pt>
    <dgm:pt modelId="{5E1D9F0A-CC16-43A1-8B3E-9A943ACB2E9A}" type="pres">
      <dgm:prSet presAssocID="{A9B22AFB-82B6-462D-AC18-7C9131ED7547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CF6AB8E-B6E1-45C0-B460-63029B5370B9}" type="pres">
      <dgm:prSet presAssocID="{A9B22AFB-82B6-462D-AC18-7C9131ED754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18192D-8C19-4E2E-AD76-F7F1996E4254}" srcId="{105DE507-B55B-45E0-BF00-4D02EDBD50AE}" destId="{304BE669-B70E-4CEB-AFEF-BA266E5C806D}" srcOrd="0" destOrd="0" parTransId="{88998021-33B3-44B9-B28A-ECA2D9268F22}" sibTransId="{BA1B7A0F-12CC-4410-8A9F-23A5DBCEBE65}"/>
    <dgm:cxn modelId="{D59D4209-466E-426E-94D3-C1E2044831DF}" type="presOf" srcId="{8740B635-8C89-4A79-AB99-0C70CDD1803D}" destId="{A9BDA51B-B16B-4E58-B676-C7B082236446}" srcOrd="1" destOrd="0" presId="urn:microsoft.com/office/officeart/2005/8/layout/vList4"/>
    <dgm:cxn modelId="{A4A621F9-CDC3-40C1-A628-8445F3ADC925}" srcId="{7EEDA167-8351-4163-9FC7-7B2E2ACDE7FC}" destId="{7E8665F6-7BDD-474B-A9AB-9E1A79ADFE37}" srcOrd="0" destOrd="0" parTransId="{F049E436-90CF-4489-A684-502B6F291496}" sibTransId="{278EF5A1-8C4D-4611-BC11-65395BBB3DDF}"/>
    <dgm:cxn modelId="{14748940-E6CD-4E40-81D4-0317872E907E}" srcId="{30BC9B99-5975-46DA-A9BE-7607C38A5230}" destId="{7EEDA167-8351-4163-9FC7-7B2E2ACDE7FC}" srcOrd="0" destOrd="0" parTransId="{8745270E-07E9-463D-9CE3-351D2F510BF7}" sibTransId="{D03472F4-0A12-4128-A56E-64BD0391D4B1}"/>
    <dgm:cxn modelId="{069F2159-1C71-471B-B18A-D86E7201BE99}" type="presOf" srcId="{1355E152-577E-4C3D-9C74-945928FF7B21}" destId="{7A726044-FC42-4B7B-A8FE-CDF2F6EED8C2}" srcOrd="1" destOrd="2" presId="urn:microsoft.com/office/officeart/2005/8/layout/vList4"/>
    <dgm:cxn modelId="{D30133CC-63B8-47C2-A84F-475D2394C019}" type="presOf" srcId="{304BE669-B70E-4CEB-AFEF-BA266E5C806D}" destId="{B7DC17F3-60BB-47A6-8511-61DA6F22071B}" srcOrd="0" destOrd="1" presId="urn:microsoft.com/office/officeart/2005/8/layout/vList4"/>
    <dgm:cxn modelId="{F218514F-D748-419B-AE9E-E04D59D4A29E}" type="presOf" srcId="{7E8665F6-7BDD-474B-A9AB-9E1A79ADFE37}" destId="{7CF56014-88F9-46DE-8025-754647B01074}" srcOrd="0" destOrd="1" presId="urn:microsoft.com/office/officeart/2005/8/layout/vList4"/>
    <dgm:cxn modelId="{B82ECF7F-3C63-49B9-B818-11F162BAA555}" type="presOf" srcId="{304BE669-B70E-4CEB-AFEF-BA266E5C806D}" destId="{2B1F5505-30E4-45D6-B5B7-408D68FAA8E2}" srcOrd="1" destOrd="1" presId="urn:microsoft.com/office/officeart/2005/8/layout/vList4"/>
    <dgm:cxn modelId="{86375F1D-CF22-4BD1-AA77-032D00B8026E}" type="presOf" srcId="{105DE507-B55B-45E0-BF00-4D02EDBD50AE}" destId="{B7DC17F3-60BB-47A6-8511-61DA6F22071B}" srcOrd="0" destOrd="0" presId="urn:microsoft.com/office/officeart/2005/8/layout/vList4"/>
    <dgm:cxn modelId="{B85EA8CD-F624-4B4E-8E9A-39DC23C5DB55}" type="presOf" srcId="{A9B22AFB-82B6-462D-AC18-7C9131ED7547}" destId="{8CF6AB8E-B6E1-45C0-B460-63029B5370B9}" srcOrd="1" destOrd="0" presId="urn:microsoft.com/office/officeart/2005/8/layout/vList4"/>
    <dgm:cxn modelId="{65496104-2A1B-42F8-9FF8-0F9197E562BF}" type="presOf" srcId="{7EEDA167-8351-4163-9FC7-7B2E2ACDE7FC}" destId="{7A726044-FC42-4B7B-A8FE-CDF2F6EED8C2}" srcOrd="1" destOrd="0" presId="urn:microsoft.com/office/officeart/2005/8/layout/vList4"/>
    <dgm:cxn modelId="{E7B66769-3665-4BDD-948A-7AF6CF25FCD5}" type="presOf" srcId="{D6E644FC-E9B1-4BFC-82F4-8B5C84C0A2E4}" destId="{A9BDA51B-B16B-4E58-B676-C7B082236446}" srcOrd="1" destOrd="1" presId="urn:microsoft.com/office/officeart/2005/8/layout/vList4"/>
    <dgm:cxn modelId="{422DF505-4DDA-4ED8-9784-F722E954FFE4}" type="presOf" srcId="{105DE507-B55B-45E0-BF00-4D02EDBD50AE}" destId="{2B1F5505-30E4-45D6-B5B7-408D68FAA8E2}" srcOrd="1" destOrd="0" presId="urn:microsoft.com/office/officeart/2005/8/layout/vList4"/>
    <dgm:cxn modelId="{5E296022-AE12-4309-B05E-E20B55D9EBBA}" srcId="{8740B635-8C89-4A79-AB99-0C70CDD1803D}" destId="{D6E644FC-E9B1-4BFC-82F4-8B5C84C0A2E4}" srcOrd="0" destOrd="0" parTransId="{B7751678-0ADC-4A27-95FF-366C76F96052}" sibTransId="{0D023F7E-F91B-4B56-83F9-02AFB83747EF}"/>
    <dgm:cxn modelId="{A2C932EA-0CF5-4D08-BCBC-FB35DD51F1F4}" srcId="{30BC9B99-5975-46DA-A9BE-7607C38A5230}" destId="{105DE507-B55B-45E0-BF00-4D02EDBD50AE}" srcOrd="1" destOrd="0" parTransId="{E0B8B981-F646-41EF-A20A-A3762B53FA90}" sibTransId="{C7DD8E85-0B77-4F19-B435-7899DC19957D}"/>
    <dgm:cxn modelId="{69FA603E-5A20-4E23-9A1F-BB6869C3278B}" type="presOf" srcId="{D6E644FC-E9B1-4BFC-82F4-8B5C84C0A2E4}" destId="{ABDF5F37-9C3E-4DA3-ABC3-D119ACE2E873}" srcOrd="0" destOrd="1" presId="urn:microsoft.com/office/officeart/2005/8/layout/vList4"/>
    <dgm:cxn modelId="{8FA16583-23C9-49A9-9501-B05B405B1BDC}" srcId="{7EEDA167-8351-4163-9FC7-7B2E2ACDE7FC}" destId="{1355E152-577E-4C3D-9C74-945928FF7B21}" srcOrd="1" destOrd="0" parTransId="{ABCF0462-A103-4717-B4F3-C332F83E01B5}" sibTransId="{0F3B5BBC-D0FB-43CB-92A6-E6F51049B2A9}"/>
    <dgm:cxn modelId="{A1E37B38-E8C9-40E2-953A-D3A3BFACEE59}" type="presOf" srcId="{1355E152-577E-4C3D-9C74-945928FF7B21}" destId="{7CF56014-88F9-46DE-8025-754647B01074}" srcOrd="0" destOrd="2" presId="urn:microsoft.com/office/officeart/2005/8/layout/vList4"/>
    <dgm:cxn modelId="{B1D72694-E186-4DC8-BC3F-A588D051ECE1}" type="presOf" srcId="{7E8665F6-7BDD-474B-A9AB-9E1A79ADFE37}" destId="{7A726044-FC42-4B7B-A8FE-CDF2F6EED8C2}" srcOrd="1" destOrd="1" presId="urn:microsoft.com/office/officeart/2005/8/layout/vList4"/>
    <dgm:cxn modelId="{0FA719B3-1F50-4425-B8D9-625720A3E1D1}" type="presOf" srcId="{8740B635-8C89-4A79-AB99-0C70CDD1803D}" destId="{ABDF5F37-9C3E-4DA3-ABC3-D119ACE2E873}" srcOrd="0" destOrd="0" presId="urn:microsoft.com/office/officeart/2005/8/layout/vList4"/>
    <dgm:cxn modelId="{9320E272-CA4A-433B-B0F0-18A204EE8D9D}" type="presOf" srcId="{A9B22AFB-82B6-462D-AC18-7C9131ED7547}" destId="{D22B1246-9DA6-4D8D-AF73-EF38D8F46F84}" srcOrd="0" destOrd="0" presId="urn:microsoft.com/office/officeart/2005/8/layout/vList4"/>
    <dgm:cxn modelId="{3251ECEF-64BE-46C4-86D5-1E2D0601DEEA}" type="presOf" srcId="{30BC9B99-5975-46DA-A9BE-7607C38A5230}" destId="{200B105F-C017-4B4D-807D-5D562FCD661E}" srcOrd="0" destOrd="0" presId="urn:microsoft.com/office/officeart/2005/8/layout/vList4"/>
    <dgm:cxn modelId="{5C57FF4C-B9E2-46DB-BCF1-91F64EE22978}" srcId="{30BC9B99-5975-46DA-A9BE-7607C38A5230}" destId="{A9B22AFB-82B6-462D-AC18-7C9131ED7547}" srcOrd="3" destOrd="0" parTransId="{5AFDD1A1-176E-4F9C-8E79-6DFCA558B681}" sibTransId="{88CC073F-1E9C-415F-9E46-02CF48AF674D}"/>
    <dgm:cxn modelId="{D2444700-7AED-4FD8-B286-BCFA42774592}" type="presOf" srcId="{7EEDA167-8351-4163-9FC7-7B2E2ACDE7FC}" destId="{7CF56014-88F9-46DE-8025-754647B01074}" srcOrd="0" destOrd="0" presId="urn:microsoft.com/office/officeart/2005/8/layout/vList4"/>
    <dgm:cxn modelId="{4852151E-DE1C-4E4E-B7AF-6F57985AF647}" srcId="{30BC9B99-5975-46DA-A9BE-7607C38A5230}" destId="{8740B635-8C89-4A79-AB99-0C70CDD1803D}" srcOrd="2" destOrd="0" parTransId="{9CBC57AB-40EE-4266-8CBC-8A3CE33C49A4}" sibTransId="{B2D9D12B-5930-4960-B242-3646CBC9129F}"/>
    <dgm:cxn modelId="{52C88E5C-5B28-4B47-A708-E5B0701B8388}" type="presParOf" srcId="{200B105F-C017-4B4D-807D-5D562FCD661E}" destId="{FED60686-8A6C-420C-8C76-054AE0249379}" srcOrd="0" destOrd="0" presId="urn:microsoft.com/office/officeart/2005/8/layout/vList4"/>
    <dgm:cxn modelId="{E466DADF-DDEC-4920-8129-44CD839FA10C}" type="presParOf" srcId="{FED60686-8A6C-420C-8C76-054AE0249379}" destId="{7CF56014-88F9-46DE-8025-754647B01074}" srcOrd="0" destOrd="0" presId="urn:microsoft.com/office/officeart/2005/8/layout/vList4"/>
    <dgm:cxn modelId="{6844C97C-7A27-4707-AECA-EF4DD59C396D}" type="presParOf" srcId="{FED60686-8A6C-420C-8C76-054AE0249379}" destId="{9C7616B3-54D4-47C1-AAF3-C927835E045B}" srcOrd="1" destOrd="0" presId="urn:microsoft.com/office/officeart/2005/8/layout/vList4"/>
    <dgm:cxn modelId="{AD7A8E26-0A2D-4EAB-8B24-4584A2745F62}" type="presParOf" srcId="{FED60686-8A6C-420C-8C76-054AE0249379}" destId="{7A726044-FC42-4B7B-A8FE-CDF2F6EED8C2}" srcOrd="2" destOrd="0" presId="urn:microsoft.com/office/officeart/2005/8/layout/vList4"/>
    <dgm:cxn modelId="{D80C5DAF-3B0F-4A6E-84DE-59C3178AFF34}" type="presParOf" srcId="{200B105F-C017-4B4D-807D-5D562FCD661E}" destId="{10E5A130-0F85-4BED-B0DD-52DDE8A53E67}" srcOrd="1" destOrd="0" presId="urn:microsoft.com/office/officeart/2005/8/layout/vList4"/>
    <dgm:cxn modelId="{F335DBC1-4A20-43C6-8CB8-C9FC4C94549A}" type="presParOf" srcId="{200B105F-C017-4B4D-807D-5D562FCD661E}" destId="{6B41F3D5-90C9-4096-97D6-02BAD2CB018D}" srcOrd="2" destOrd="0" presId="urn:microsoft.com/office/officeart/2005/8/layout/vList4"/>
    <dgm:cxn modelId="{1640DA1F-B183-4A98-AC61-24C1FE795CE5}" type="presParOf" srcId="{6B41F3D5-90C9-4096-97D6-02BAD2CB018D}" destId="{B7DC17F3-60BB-47A6-8511-61DA6F22071B}" srcOrd="0" destOrd="0" presId="urn:microsoft.com/office/officeart/2005/8/layout/vList4"/>
    <dgm:cxn modelId="{30862B06-B915-441B-9F39-500D62DA433A}" type="presParOf" srcId="{6B41F3D5-90C9-4096-97D6-02BAD2CB018D}" destId="{CCDE39A8-84DA-477C-BE35-7DED9E2FE7A2}" srcOrd="1" destOrd="0" presId="urn:microsoft.com/office/officeart/2005/8/layout/vList4"/>
    <dgm:cxn modelId="{FA548AD9-34FD-4615-8644-DF86B1FF9293}" type="presParOf" srcId="{6B41F3D5-90C9-4096-97D6-02BAD2CB018D}" destId="{2B1F5505-30E4-45D6-B5B7-408D68FAA8E2}" srcOrd="2" destOrd="0" presId="urn:microsoft.com/office/officeart/2005/8/layout/vList4"/>
    <dgm:cxn modelId="{5C705989-51E3-44CB-92E3-D3F58F9B3955}" type="presParOf" srcId="{200B105F-C017-4B4D-807D-5D562FCD661E}" destId="{1AE82DBB-CEDB-4B16-8B46-4167E5FA2D99}" srcOrd="3" destOrd="0" presId="urn:microsoft.com/office/officeart/2005/8/layout/vList4"/>
    <dgm:cxn modelId="{66D65421-0156-4A9D-8F77-0B5896D455BD}" type="presParOf" srcId="{200B105F-C017-4B4D-807D-5D562FCD661E}" destId="{05BB2754-FC41-4BAF-B395-237EB00BD804}" srcOrd="4" destOrd="0" presId="urn:microsoft.com/office/officeart/2005/8/layout/vList4"/>
    <dgm:cxn modelId="{2D4DB87E-5318-4BE8-871F-4CDD50735981}" type="presParOf" srcId="{05BB2754-FC41-4BAF-B395-237EB00BD804}" destId="{ABDF5F37-9C3E-4DA3-ABC3-D119ACE2E873}" srcOrd="0" destOrd="0" presId="urn:microsoft.com/office/officeart/2005/8/layout/vList4"/>
    <dgm:cxn modelId="{D3592D9A-7DA1-404A-9788-6D6DE28EA15A}" type="presParOf" srcId="{05BB2754-FC41-4BAF-B395-237EB00BD804}" destId="{A5E355A9-CFE5-4907-972A-F1467067CBEA}" srcOrd="1" destOrd="0" presId="urn:microsoft.com/office/officeart/2005/8/layout/vList4"/>
    <dgm:cxn modelId="{BF8A9905-0657-4DEA-84CB-EC03265B9B24}" type="presParOf" srcId="{05BB2754-FC41-4BAF-B395-237EB00BD804}" destId="{A9BDA51B-B16B-4E58-B676-C7B082236446}" srcOrd="2" destOrd="0" presId="urn:microsoft.com/office/officeart/2005/8/layout/vList4"/>
    <dgm:cxn modelId="{D06DA768-909C-4E02-9E46-1CFB3AA71DC4}" type="presParOf" srcId="{200B105F-C017-4B4D-807D-5D562FCD661E}" destId="{BCEF0B85-922F-43C1-8E49-4F3370377E1A}" srcOrd="5" destOrd="0" presId="urn:microsoft.com/office/officeart/2005/8/layout/vList4"/>
    <dgm:cxn modelId="{D91F120A-5764-4A65-8ED4-4F7E175F837E}" type="presParOf" srcId="{200B105F-C017-4B4D-807D-5D562FCD661E}" destId="{B66721A3-21E0-4764-B088-90A0345F5E1C}" srcOrd="6" destOrd="0" presId="urn:microsoft.com/office/officeart/2005/8/layout/vList4"/>
    <dgm:cxn modelId="{6E0EE785-8D47-4D4C-8B2A-317ADBA30D3E}" type="presParOf" srcId="{B66721A3-21E0-4764-B088-90A0345F5E1C}" destId="{D22B1246-9DA6-4D8D-AF73-EF38D8F46F84}" srcOrd="0" destOrd="0" presId="urn:microsoft.com/office/officeart/2005/8/layout/vList4"/>
    <dgm:cxn modelId="{DBAFB199-2102-4662-A01C-FD0759738241}" type="presParOf" srcId="{B66721A3-21E0-4764-B088-90A0345F5E1C}" destId="{5E1D9F0A-CC16-43A1-8B3E-9A943ACB2E9A}" srcOrd="1" destOrd="0" presId="urn:microsoft.com/office/officeart/2005/8/layout/vList4"/>
    <dgm:cxn modelId="{9F8F831C-F063-43C1-BA29-98D2B3C74975}" type="presParOf" srcId="{B66721A3-21E0-4764-B088-90A0345F5E1C}" destId="{8CF6AB8E-B6E1-45C0-B460-63029B5370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AB159-1823-4ED3-9CCD-F82536D923D4}">
      <dsp:nvSpPr>
        <dsp:cNvPr id="0" name=""/>
        <dsp:cNvSpPr/>
      </dsp:nvSpPr>
      <dsp:spPr>
        <a:xfrm>
          <a:off x="956" y="1130122"/>
          <a:ext cx="1267998" cy="1267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CBA</a:t>
          </a:r>
          <a:endParaRPr lang="es-ES" sz="3000" kern="1200" dirty="0"/>
        </a:p>
      </dsp:txBody>
      <dsp:txXfrm>
        <a:off x="186650" y="1315816"/>
        <a:ext cx="896610" cy="896610"/>
      </dsp:txXfrm>
    </dsp:sp>
    <dsp:sp modelId="{DB388ADB-7654-4D1A-829E-BFF10FC10B9B}">
      <dsp:nvSpPr>
        <dsp:cNvPr id="0" name=""/>
        <dsp:cNvSpPr/>
      </dsp:nvSpPr>
      <dsp:spPr>
        <a:xfrm>
          <a:off x="1371916" y="1396402"/>
          <a:ext cx="735439" cy="73543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469398" y="1677634"/>
        <a:ext cx="540475" cy="172975"/>
      </dsp:txXfrm>
    </dsp:sp>
    <dsp:sp modelId="{38FFE009-4A92-4F74-81C0-18E65D6961F8}">
      <dsp:nvSpPr>
        <dsp:cNvPr id="0" name=""/>
        <dsp:cNvSpPr/>
      </dsp:nvSpPr>
      <dsp:spPr>
        <a:xfrm>
          <a:off x="2210317" y="1130122"/>
          <a:ext cx="1267998" cy="1267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CBB</a:t>
          </a:r>
          <a:endParaRPr lang="es-ES" sz="3000" kern="1200" dirty="0"/>
        </a:p>
      </dsp:txBody>
      <dsp:txXfrm>
        <a:off x="2396011" y="1315816"/>
        <a:ext cx="896610" cy="896610"/>
      </dsp:txXfrm>
    </dsp:sp>
    <dsp:sp modelId="{A9EB0BFA-5027-4A18-B469-DC684D8B3955}">
      <dsp:nvSpPr>
        <dsp:cNvPr id="0" name=""/>
        <dsp:cNvSpPr/>
      </dsp:nvSpPr>
      <dsp:spPr>
        <a:xfrm>
          <a:off x="3581277" y="1396402"/>
          <a:ext cx="735439" cy="73543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3678759" y="1547902"/>
        <a:ext cx="540475" cy="432439"/>
      </dsp:txXfrm>
    </dsp:sp>
    <dsp:sp modelId="{F4F447C7-6F8A-40C9-9FB8-18FFB19332AD}">
      <dsp:nvSpPr>
        <dsp:cNvPr id="0" name=""/>
        <dsp:cNvSpPr/>
      </dsp:nvSpPr>
      <dsp:spPr>
        <a:xfrm>
          <a:off x="4419677" y="1130122"/>
          <a:ext cx="1267998" cy="1267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CBI</a:t>
          </a:r>
          <a:endParaRPr lang="es-ES" sz="3000" kern="1200" dirty="0"/>
        </a:p>
      </dsp:txBody>
      <dsp:txXfrm>
        <a:off x="4605371" y="1315816"/>
        <a:ext cx="896610" cy="896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44727-23F4-4158-8ECF-248E4ACB1F24}">
      <dsp:nvSpPr>
        <dsp:cNvPr id="0" name=""/>
        <dsp:cNvSpPr/>
      </dsp:nvSpPr>
      <dsp:spPr>
        <a:xfrm rot="16200000">
          <a:off x="685245" y="-665559"/>
          <a:ext cx="2484202" cy="38154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/>
            <a:t>Identification</a:t>
          </a:r>
          <a:r>
            <a:rPr lang="es-ES_tradnl" sz="2400" kern="1200" dirty="0" smtClean="0"/>
            <a:t> variables (non </a:t>
          </a:r>
          <a:r>
            <a:rPr lang="es-ES_tradnl" sz="2400" kern="1200" dirty="0" err="1" smtClean="0"/>
            <a:t>anonymized</a:t>
          </a:r>
          <a:r>
            <a:rPr lang="es-ES_tradnl" sz="2400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(25 variables)</a:t>
          </a:r>
          <a:endParaRPr lang="es-ES" sz="2400" kern="1200" dirty="0"/>
        </a:p>
      </dsp:txBody>
      <dsp:txXfrm rot="5400000">
        <a:off x="19611" y="75"/>
        <a:ext cx="3815469" cy="1863151"/>
      </dsp:txXfrm>
    </dsp:sp>
    <dsp:sp modelId="{CAF43EA9-B86F-468A-B8FE-6A5A35AF46B9}">
      <dsp:nvSpPr>
        <dsp:cNvPr id="0" name=""/>
        <dsp:cNvSpPr/>
      </dsp:nvSpPr>
      <dsp:spPr>
        <a:xfrm>
          <a:off x="3815469" y="0"/>
          <a:ext cx="3815469" cy="248420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err="1" smtClean="0"/>
            <a:t>Profit</a:t>
          </a:r>
          <a:r>
            <a:rPr lang="es-ES_tradnl" sz="2000" kern="1200" dirty="0" smtClean="0"/>
            <a:t> &amp; </a:t>
          </a:r>
          <a:r>
            <a:rPr lang="es-ES_tradnl" sz="2000" kern="1200" dirty="0" err="1" smtClean="0"/>
            <a:t>Loss</a:t>
          </a:r>
          <a:r>
            <a:rPr lang="es-ES_tradnl" sz="2000" kern="1200" dirty="0" smtClean="0"/>
            <a:t> and Balance </a:t>
          </a:r>
          <a:r>
            <a:rPr lang="es-ES_tradnl" sz="2000" kern="1200" dirty="0" err="1" smtClean="0"/>
            <a:t>Sheet</a:t>
          </a:r>
          <a:r>
            <a:rPr lang="es-ES_tradnl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(100 variables </a:t>
          </a:r>
          <a:r>
            <a:rPr lang="es-ES_tradnl" sz="2000" kern="1200" dirty="0" err="1" smtClean="0"/>
            <a:t>harmonized</a:t>
          </a:r>
          <a:r>
            <a:rPr lang="es-ES_tradnl" sz="2000" kern="1200" dirty="0" smtClean="0"/>
            <a:t> to </a:t>
          </a:r>
          <a:r>
            <a:rPr lang="es-ES_tradnl" sz="2000" kern="1200" dirty="0" err="1" smtClean="0"/>
            <a:t>changes</a:t>
          </a:r>
          <a:r>
            <a:rPr lang="es-ES_tradnl" sz="2000" kern="1200" dirty="0" smtClean="0"/>
            <a:t> in </a:t>
          </a:r>
          <a:r>
            <a:rPr lang="es-ES_tradnl" sz="2000" kern="1200" dirty="0" err="1" smtClean="0"/>
            <a:t>accounting</a:t>
          </a:r>
          <a:r>
            <a:rPr lang="es-ES_tradnl" sz="2000" kern="1200" dirty="0" smtClean="0"/>
            <a:t> rules)</a:t>
          </a:r>
          <a:endParaRPr lang="es-ES" sz="2000" kern="1200" dirty="0"/>
        </a:p>
      </dsp:txBody>
      <dsp:txXfrm>
        <a:off x="3815469" y="0"/>
        <a:ext cx="3815469" cy="1863151"/>
      </dsp:txXfrm>
    </dsp:sp>
    <dsp:sp modelId="{458DEA15-4091-4CD8-8444-00650DACCEA2}">
      <dsp:nvSpPr>
        <dsp:cNvPr id="0" name=""/>
        <dsp:cNvSpPr/>
      </dsp:nvSpPr>
      <dsp:spPr>
        <a:xfrm rot="10800000">
          <a:off x="19611" y="2484202"/>
          <a:ext cx="3815469" cy="248420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err="1" smtClean="0"/>
            <a:t>Derived</a:t>
          </a:r>
          <a:r>
            <a:rPr lang="es-ES_tradnl" sz="2000" kern="1200" dirty="0" smtClean="0"/>
            <a:t> </a:t>
          </a:r>
          <a:r>
            <a:rPr lang="es-ES_tradnl" sz="2000" kern="1200" dirty="0" err="1" smtClean="0"/>
            <a:t>indicators</a:t>
          </a:r>
          <a:r>
            <a:rPr lang="es-ES_tradnl" sz="2000" kern="1200" dirty="0" smtClean="0"/>
            <a:t>: </a:t>
          </a:r>
          <a:r>
            <a:rPr lang="es-ES_tradnl" sz="2000" kern="1200" dirty="0" err="1" smtClean="0"/>
            <a:t>Margins</a:t>
          </a:r>
          <a:r>
            <a:rPr lang="es-ES_tradnl" sz="2000" kern="1200" dirty="0" smtClean="0"/>
            <a:t>, </a:t>
          </a:r>
          <a:r>
            <a:rPr lang="es-ES_tradnl" sz="2000" kern="1200" dirty="0" err="1" smtClean="0"/>
            <a:t>profitability</a:t>
          </a:r>
          <a:r>
            <a:rPr lang="es-ES_tradnl" sz="2000" kern="1200" dirty="0" smtClean="0"/>
            <a:t> and </a:t>
          </a:r>
          <a:r>
            <a:rPr lang="es-ES_tradnl" sz="2000" kern="1200" dirty="0" err="1" smtClean="0"/>
            <a:t>financial</a:t>
          </a:r>
          <a:r>
            <a:rPr lang="es-ES_tradnl" sz="2000" kern="1200" dirty="0" smtClean="0"/>
            <a:t> position ratios, </a:t>
          </a:r>
          <a:r>
            <a:rPr lang="es-ES_tradnl" sz="2000" kern="1200" dirty="0" err="1" smtClean="0"/>
            <a:t>payment</a:t>
          </a:r>
          <a:r>
            <a:rPr lang="es-ES_tradnl" sz="2000" kern="1200" dirty="0" smtClean="0"/>
            <a:t> and </a:t>
          </a:r>
          <a:r>
            <a:rPr lang="es-ES_tradnl" sz="2000" kern="1200" dirty="0" err="1" smtClean="0"/>
            <a:t>collection</a:t>
          </a:r>
          <a:r>
            <a:rPr lang="es-ES_tradnl" sz="2000" kern="1200" dirty="0" smtClean="0"/>
            <a:t> </a:t>
          </a:r>
          <a:r>
            <a:rPr lang="es-ES_tradnl" sz="2000" kern="1200" dirty="0" err="1" smtClean="0"/>
            <a:t>periods</a:t>
          </a:r>
          <a:r>
            <a:rPr lang="es-ES_tradnl" sz="2000" kern="1200" dirty="0" smtClean="0"/>
            <a:t>,..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(55 variables </a:t>
          </a:r>
          <a:r>
            <a:rPr lang="es-ES_tradnl" sz="2000" kern="1200" dirty="0" err="1" smtClean="0"/>
            <a:t>harmonized</a:t>
          </a:r>
          <a:r>
            <a:rPr lang="es-ES_tradnl" sz="2000" kern="1200" dirty="0" smtClean="0"/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 rot="10800000">
        <a:off x="19611" y="3105252"/>
        <a:ext cx="3815469" cy="1863151"/>
      </dsp:txXfrm>
    </dsp:sp>
    <dsp:sp modelId="{7BFABDA6-CE0E-4F34-A82F-0443BDC57638}">
      <dsp:nvSpPr>
        <dsp:cNvPr id="0" name=""/>
        <dsp:cNvSpPr/>
      </dsp:nvSpPr>
      <dsp:spPr>
        <a:xfrm rot="5400000">
          <a:off x="4481103" y="1818568"/>
          <a:ext cx="2484202" cy="38154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err="1" smtClean="0"/>
            <a:t>Employment</a:t>
          </a:r>
          <a:r>
            <a:rPr lang="es-ES_tradnl" sz="2800" kern="1200" dirty="0" smtClean="0"/>
            <a:t> variables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(15 variables)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 rot="-5400000">
        <a:off x="3815469" y="3105252"/>
        <a:ext cx="3815469" cy="1863151"/>
      </dsp:txXfrm>
    </dsp:sp>
    <dsp:sp modelId="{4222242A-5597-4091-BFEE-B342DC29009B}">
      <dsp:nvSpPr>
        <dsp:cNvPr id="0" name=""/>
        <dsp:cNvSpPr/>
      </dsp:nvSpPr>
      <dsp:spPr>
        <a:xfrm>
          <a:off x="1967412" y="1579405"/>
          <a:ext cx="3728301" cy="145710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/>
            <a:t>MCB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Microdata of Central Balance </a:t>
          </a:r>
          <a:r>
            <a:rPr lang="es-ES_tradnl" sz="1400" kern="1200" dirty="0" err="1" smtClean="0"/>
            <a:t>Sheet</a:t>
          </a:r>
          <a:r>
            <a:rPr lang="es-ES_tradnl" sz="1400" kern="1200" dirty="0" smtClean="0"/>
            <a:t> Office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195 variables </a:t>
          </a:r>
          <a:r>
            <a:rPr lang="es-ES_tradnl" sz="1800" b="1" kern="1200" dirty="0" err="1" smtClean="0"/>
            <a:t>harmonized</a:t>
          </a:r>
          <a:r>
            <a:rPr lang="es-ES_tradnl" sz="1800" b="1" kern="1200" dirty="0" smtClean="0"/>
            <a:t> in English and </a:t>
          </a:r>
          <a:r>
            <a:rPr lang="es-ES_tradnl" sz="1800" b="1" kern="1200" dirty="0" err="1" smtClean="0"/>
            <a:t>Spanish</a:t>
          </a:r>
          <a:endParaRPr lang="es-ES_tradnl" sz="1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2038542" y="1650535"/>
        <a:ext cx="3586041" cy="131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6014-88F9-46DE-8025-754647B01074}">
      <dsp:nvSpPr>
        <dsp:cNvPr id="0" name=""/>
        <dsp:cNvSpPr/>
      </dsp:nvSpPr>
      <dsp:spPr>
        <a:xfrm>
          <a:off x="0" y="2712"/>
          <a:ext cx="7902168" cy="1135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NACE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err="1" smtClean="0"/>
            <a:t>Whole</a:t>
          </a:r>
          <a:r>
            <a:rPr lang="es-ES_tradnl" sz="1700" kern="1200" dirty="0" smtClean="0"/>
            <a:t> series </a:t>
          </a:r>
          <a:r>
            <a:rPr lang="es-ES_tradnl" sz="1700" kern="1200" dirty="0" err="1" smtClean="0"/>
            <a:t>totally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harmonized</a:t>
          </a:r>
          <a:r>
            <a:rPr lang="es-ES_tradnl" sz="1700" kern="1200" dirty="0" smtClean="0"/>
            <a:t> to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last</a:t>
          </a:r>
          <a:r>
            <a:rPr lang="es-ES_tradnl" sz="1700" kern="1200" dirty="0" smtClean="0"/>
            <a:t> NACE 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err="1" smtClean="0"/>
            <a:t>Same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codification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since</a:t>
          </a:r>
          <a:r>
            <a:rPr lang="es-ES_tradnl" sz="1700" kern="1200" dirty="0" smtClean="0"/>
            <a:t> 1995</a:t>
          </a:r>
          <a:endParaRPr lang="es-ES" sz="1700" kern="1200" dirty="0"/>
        </a:p>
      </dsp:txBody>
      <dsp:txXfrm>
        <a:off x="1693938" y="2712"/>
        <a:ext cx="6208229" cy="1135046"/>
      </dsp:txXfrm>
    </dsp:sp>
    <dsp:sp modelId="{9C7616B3-54D4-47C1-AAF3-C927835E045B}">
      <dsp:nvSpPr>
        <dsp:cNvPr id="0" name=""/>
        <dsp:cNvSpPr/>
      </dsp:nvSpPr>
      <dsp:spPr>
        <a:xfrm>
          <a:off x="113504" y="113504"/>
          <a:ext cx="1580433" cy="9080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17F3-60BB-47A6-8511-61DA6F22071B}">
      <dsp:nvSpPr>
        <dsp:cNvPr id="0" name=""/>
        <dsp:cNvSpPr/>
      </dsp:nvSpPr>
      <dsp:spPr>
        <a:xfrm>
          <a:off x="0" y="1248551"/>
          <a:ext cx="7902168" cy="1135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err="1" smtClean="0"/>
            <a:t>Size</a:t>
          </a:r>
          <a:r>
            <a:rPr lang="es-ES_tradnl" sz="2200" kern="1200" dirty="0" smtClean="0"/>
            <a:t> of </a:t>
          </a:r>
          <a:r>
            <a:rPr lang="es-ES_tradnl" sz="2200" kern="1200" dirty="0" err="1" smtClean="0"/>
            <a:t>companies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According to criteria of European Recommendation '2003/361/EC‘  </a:t>
          </a:r>
          <a:r>
            <a:rPr lang="es-ES_tradnl" sz="1700" kern="1200" dirty="0" smtClean="0"/>
            <a:t>…</a:t>
          </a:r>
          <a:r>
            <a:rPr lang="es-ES_tradnl" sz="1700" kern="1200" dirty="0" err="1" smtClean="0"/>
            <a:t>even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belonging</a:t>
          </a:r>
          <a:r>
            <a:rPr lang="es-ES_tradnl" sz="1700" kern="1200" dirty="0" smtClean="0"/>
            <a:t> to a </a:t>
          </a:r>
          <a:r>
            <a:rPr lang="es-ES_tradnl" sz="1700" kern="1200" dirty="0" err="1" smtClean="0"/>
            <a:t>group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criterion</a:t>
          </a:r>
          <a:endParaRPr lang="es-ES" sz="1700" kern="1200" dirty="0"/>
        </a:p>
      </dsp:txBody>
      <dsp:txXfrm>
        <a:off x="1693938" y="1248551"/>
        <a:ext cx="6208229" cy="1135046"/>
      </dsp:txXfrm>
    </dsp:sp>
    <dsp:sp modelId="{CCDE39A8-84DA-477C-BE35-7DED9E2FE7A2}">
      <dsp:nvSpPr>
        <dsp:cNvPr id="0" name=""/>
        <dsp:cNvSpPr/>
      </dsp:nvSpPr>
      <dsp:spPr>
        <a:xfrm>
          <a:off x="113504" y="1362056"/>
          <a:ext cx="1580433" cy="9080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5F37-9C3E-4DA3-ABC3-D119ACE2E873}">
      <dsp:nvSpPr>
        <dsp:cNvPr id="0" name=""/>
        <dsp:cNvSpPr/>
      </dsp:nvSpPr>
      <dsp:spPr>
        <a:xfrm>
          <a:off x="0" y="2497103"/>
          <a:ext cx="7902168" cy="1135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err="1" smtClean="0"/>
            <a:t>Listed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companies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err="1" smtClean="0"/>
            <a:t>Identification</a:t>
          </a:r>
          <a:r>
            <a:rPr lang="es-ES_tradnl" sz="1700" kern="1200" dirty="0" smtClean="0"/>
            <a:t> of </a:t>
          </a:r>
          <a:r>
            <a:rPr lang="es-ES_tradnl" sz="1700" kern="1200" dirty="0" err="1" smtClean="0"/>
            <a:t>listed</a:t>
          </a:r>
          <a:r>
            <a:rPr lang="es-ES_tradnl" sz="1700" kern="1200" dirty="0" smtClean="0"/>
            <a:t> and non </a:t>
          </a:r>
          <a:r>
            <a:rPr lang="es-ES_tradnl" sz="1700" kern="1200" dirty="0" err="1" smtClean="0"/>
            <a:t>listed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companies</a:t>
          </a:r>
          <a:endParaRPr lang="es-ES" sz="1700" kern="1200" dirty="0"/>
        </a:p>
      </dsp:txBody>
      <dsp:txXfrm>
        <a:off x="1693938" y="2497103"/>
        <a:ext cx="6208229" cy="1135046"/>
      </dsp:txXfrm>
    </dsp:sp>
    <dsp:sp modelId="{A5E355A9-CFE5-4907-972A-F1467067CBEA}">
      <dsp:nvSpPr>
        <dsp:cNvPr id="0" name=""/>
        <dsp:cNvSpPr/>
      </dsp:nvSpPr>
      <dsp:spPr>
        <a:xfrm>
          <a:off x="113504" y="2610607"/>
          <a:ext cx="1580433" cy="9080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B1246-9DA6-4D8D-AF73-EF38D8F46F84}">
      <dsp:nvSpPr>
        <dsp:cNvPr id="0" name=""/>
        <dsp:cNvSpPr/>
      </dsp:nvSpPr>
      <dsp:spPr>
        <a:xfrm>
          <a:off x="0" y="3745654"/>
          <a:ext cx="7902168" cy="1135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Date of filing and d</a:t>
          </a:r>
          <a:r>
            <a:rPr lang="es-ES" sz="2200" kern="1200" dirty="0" err="1" smtClean="0"/>
            <a:t>eregistering</a:t>
          </a:r>
          <a:r>
            <a:rPr lang="es-ES" sz="2200" kern="1200" dirty="0" smtClean="0"/>
            <a:t> </a:t>
          </a:r>
          <a:r>
            <a:rPr lang="en-US" sz="2200" kern="1200" dirty="0" smtClean="0"/>
            <a:t>of insolvency status</a:t>
          </a:r>
          <a:endParaRPr lang="es-ES" sz="2200" kern="1200" dirty="0"/>
        </a:p>
      </dsp:txBody>
      <dsp:txXfrm>
        <a:off x="1693938" y="3745654"/>
        <a:ext cx="6208229" cy="1135046"/>
      </dsp:txXfrm>
    </dsp:sp>
    <dsp:sp modelId="{5E1D9F0A-CC16-43A1-8B3E-9A943ACB2E9A}">
      <dsp:nvSpPr>
        <dsp:cNvPr id="0" name=""/>
        <dsp:cNvSpPr/>
      </dsp:nvSpPr>
      <dsp:spPr>
        <a:xfrm>
          <a:off x="113504" y="3859159"/>
          <a:ext cx="1580433" cy="9080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7DDF2BF-2122-4498-8E35-699450FA5B7A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508000"/>
            <a:ext cx="5973762" cy="448151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780" y="5115567"/>
            <a:ext cx="5455920" cy="429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327" y="9548770"/>
            <a:ext cx="2350600" cy="347545"/>
          </a:xfrm>
          <a:prstGeom prst="rect">
            <a:avLst/>
          </a:prstGeom>
        </p:spPr>
        <p:txBody>
          <a:bodyPr vert="horz" lIns="91184" tIns="45592" rIns="0" bIns="45592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39752" y="287282"/>
            <a:ext cx="3726660" cy="432048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 smtClean="0"/>
              <a:t>USO </a:t>
            </a:r>
            <a:r>
              <a:rPr lang="es-ES_tradnl" cap="all" dirty="0" smtClean="0"/>
              <a:t>INTERNO</a:t>
            </a:r>
            <a:endParaRPr lang="es-ES" cap="al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0909" y="1340768"/>
            <a:ext cx="4562891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ESCRIBA TÍTULO AQUÍ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619" y="2861814"/>
            <a:ext cx="4562429" cy="279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ponente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5" y="3122228"/>
            <a:ext cx="4562475" cy="45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Cargo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4203333"/>
            <a:ext cx="4562475" cy="3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CONGRESO O EVENTO EN EL QUE PARTICIPA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41619" y="4482486"/>
            <a:ext cx="4562181" cy="20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Lugar de celebración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203" y="6300441"/>
            <a:ext cx="4562475" cy="288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9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619" y="4688648"/>
            <a:ext cx="4562181" cy="24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 descr=" " title=" "/>
          <p:cNvCxnSpPr/>
          <p:nvPr userDrawn="1"/>
        </p:nvCxnSpPr>
        <p:spPr>
          <a:xfrm>
            <a:off x="3016360" y="3680061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 descr=" " title=" "/>
          <p:cNvCxnSpPr/>
          <p:nvPr userDrawn="1"/>
        </p:nvCxnSpPr>
        <p:spPr>
          <a:xfrm>
            <a:off x="6116711" y="366706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 descr=" " title=" "/>
          <p:cNvCxnSpPr/>
          <p:nvPr userDrawn="1"/>
        </p:nvCxnSpPr>
        <p:spPr>
          <a:xfrm>
            <a:off x="7670445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 descr=" " title=" "/>
          <p:cNvCxnSpPr/>
          <p:nvPr userDrawn="1"/>
        </p:nvCxnSpPr>
        <p:spPr>
          <a:xfrm>
            <a:off x="4572983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 descr=" " title=" "/>
          <p:cNvCxnSpPr/>
          <p:nvPr userDrawn="1"/>
        </p:nvCxnSpPr>
        <p:spPr>
          <a:xfrm>
            <a:off x="1473552" y="292432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hape 5967" descr="En ella se van colocando fechas por orden cronologico" title="Línea cronológica"/>
          <p:cNvSpPr/>
          <p:nvPr userDrawn="1"/>
        </p:nvSpPr>
        <p:spPr>
          <a:xfrm>
            <a:off x="883963" y="3667042"/>
            <a:ext cx="7376075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52" name="Shape 5990" descr=" " title=" "/>
          <p:cNvSpPr/>
          <p:nvPr userDrawn="1"/>
        </p:nvSpPr>
        <p:spPr>
          <a:xfrm rot="2700000">
            <a:off x="4439565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3" name="Shape 5993" descr=" " title=" "/>
          <p:cNvSpPr/>
          <p:nvPr userDrawn="1"/>
        </p:nvSpPr>
        <p:spPr>
          <a:xfrm>
            <a:off x="4155604" y="2171659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7" name="Shape 5988" descr=" " title=" "/>
          <p:cNvSpPr/>
          <p:nvPr userDrawn="1"/>
        </p:nvSpPr>
        <p:spPr>
          <a:xfrm rot="2700000">
            <a:off x="1338121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2" name="Shape 5991" descr=" " title=" "/>
          <p:cNvSpPr/>
          <p:nvPr userDrawn="1"/>
        </p:nvSpPr>
        <p:spPr>
          <a:xfrm rot="2726365">
            <a:off x="5990288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3" name="Shape 6010" descr=" " title=" "/>
          <p:cNvSpPr/>
          <p:nvPr userDrawn="1"/>
        </p:nvSpPr>
        <p:spPr>
          <a:xfrm>
            <a:off x="5706327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7" name="Shape 5989" descr=" " title=" "/>
          <p:cNvSpPr/>
          <p:nvPr userDrawn="1"/>
        </p:nvSpPr>
        <p:spPr>
          <a:xfrm rot="2700000">
            <a:off x="2888843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8" name="Shape 6013" descr=" " title=" "/>
          <p:cNvSpPr/>
          <p:nvPr userDrawn="1"/>
        </p:nvSpPr>
        <p:spPr>
          <a:xfrm>
            <a:off x="2604882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2" name="Shape 5992" descr=" " title=" "/>
          <p:cNvSpPr/>
          <p:nvPr userDrawn="1"/>
        </p:nvSpPr>
        <p:spPr>
          <a:xfrm rot="2700000">
            <a:off x="7541010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4" name="Shape 2554"/>
          <p:cNvSpPr/>
          <p:nvPr userDrawn="1"/>
        </p:nvSpPr>
        <p:spPr>
          <a:xfrm>
            <a:off x="7441124" y="2416900"/>
            <a:ext cx="46463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8" name="Shape 2587"/>
          <p:cNvSpPr/>
          <p:nvPr userDrawn="1"/>
        </p:nvSpPr>
        <p:spPr>
          <a:xfrm>
            <a:off x="1268967" y="2437493"/>
            <a:ext cx="410176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" name="Rectángulo 1" descr=" " title=" "/>
          <p:cNvSpPr/>
          <p:nvPr userDrawn="1"/>
        </p:nvSpPr>
        <p:spPr>
          <a:xfrm>
            <a:off x="1066035" y="2164161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 descr=" " title=" "/>
          <p:cNvSpPr/>
          <p:nvPr userDrawn="1"/>
        </p:nvSpPr>
        <p:spPr>
          <a:xfrm>
            <a:off x="7254051" y="2168638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8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2191311" y="2171170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91311" y="1809312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0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5338934" y="2162167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38934" y="1800309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2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628566" y="4372561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8566" y="4010703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4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381536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5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381536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6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6859129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59129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51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1066034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4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4155603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8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7246160" y="2400739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9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2599964" y="4576725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6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5708446" y="4556564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4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5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56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115616" y="1270788"/>
            <a:ext cx="6984776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7"/>
          </p:nvPr>
        </p:nvSpPr>
        <p:spPr>
          <a:xfrm>
            <a:off x="1115616" y="4610562"/>
            <a:ext cx="6984776" cy="162675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cxnSp>
        <p:nvCxnSpPr>
          <p:cNvPr id="14" name="Conector recto 13" descr=" " title=" "/>
          <p:cNvCxnSpPr/>
          <p:nvPr userDrawn="1"/>
        </p:nvCxnSpPr>
        <p:spPr>
          <a:xfrm>
            <a:off x="683568" y="3717032"/>
            <a:ext cx="3703968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7" name="Marcador de contenido 2"/>
          <p:cNvSpPr>
            <a:spLocks noGrp="1"/>
          </p:cNvSpPr>
          <p:nvPr>
            <p:ph sz="quarter" idx="18"/>
          </p:nvPr>
        </p:nvSpPr>
        <p:spPr>
          <a:xfrm>
            <a:off x="4644008" y="1485768"/>
            <a:ext cx="4173782" cy="4638592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19" name="Conector recto 18" descr=" " title=" 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8"/>
          </p:nvPr>
        </p:nvSpPr>
        <p:spPr>
          <a:xfrm>
            <a:off x="4644008" y="4107553"/>
            <a:ext cx="4032448" cy="217949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 descr=" " title=" 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4715769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8770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98258" y="6592393"/>
            <a:ext cx="522214" cy="27070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44624"/>
            <a:ext cx="8599529" cy="57481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3"/>
          </p:nvPr>
        </p:nvSpPr>
        <p:spPr>
          <a:xfrm>
            <a:off x="301271" y="836712"/>
            <a:ext cx="8517503" cy="5616624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85254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8770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98258" y="6592393"/>
            <a:ext cx="522214" cy="27070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44624"/>
            <a:ext cx="8599529" cy="57481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3"/>
          </p:nvPr>
        </p:nvSpPr>
        <p:spPr>
          <a:xfrm>
            <a:off x="301271" y="836712"/>
            <a:ext cx="8517503" cy="5616624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229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8770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98258" y="6592393"/>
            <a:ext cx="522214" cy="27070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44624"/>
            <a:ext cx="8599529" cy="57481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3"/>
          </p:nvPr>
        </p:nvSpPr>
        <p:spPr>
          <a:xfrm>
            <a:off x="301271" y="836712"/>
            <a:ext cx="8517503" cy="5616624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289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8770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98258" y="6592393"/>
            <a:ext cx="522214" cy="27070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44624"/>
            <a:ext cx="8599529" cy="574816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3"/>
          </p:nvPr>
        </p:nvSpPr>
        <p:spPr>
          <a:xfrm>
            <a:off x="301271" y="836712"/>
            <a:ext cx="8517503" cy="5616624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849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4005" y="3160842"/>
            <a:ext cx="5393704" cy="393434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 smtClean="0"/>
              <a:t>GRACIAS POR SU ATENCIÓN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883" y="6317975"/>
            <a:ext cx="4066604" cy="28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51928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090139" y="2205831"/>
            <a:ext cx="5340350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Escribe texto enumerado aquí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1260" y="1676899"/>
            <a:ext cx="2285794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01271" y="1251988"/>
            <a:ext cx="8424863" cy="484130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0176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16" y="1219365"/>
            <a:ext cx="4165150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4221088"/>
            <a:ext cx="3121992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 smtClean="0"/>
              <a:t>Escriba texto destacado aquí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4" name="Marcador de contenido 2"/>
          <p:cNvSpPr>
            <a:spLocks noGrp="1"/>
          </p:cNvSpPr>
          <p:nvPr>
            <p:ph sz="quarter" idx="17"/>
          </p:nvPr>
        </p:nvSpPr>
        <p:spPr>
          <a:xfrm>
            <a:off x="4357482" y="1202914"/>
            <a:ext cx="4461292" cy="4836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>
            <a:off x="2059054" y="1772816"/>
            <a:ext cx="0" cy="3736878"/>
          </a:xfrm>
          <a:prstGeom prst="line">
            <a:avLst/>
          </a:prstGeom>
          <a:ln>
            <a:solidFill>
              <a:srgbClr val="B35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543219" y="2492896"/>
            <a:ext cx="3031670" cy="19552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33263" y="2646777"/>
            <a:ext cx="2664470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smtClean="0"/>
              <a:t>Texto destacado</a:t>
            </a:r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4139307" y="1557338"/>
            <a:ext cx="4679467" cy="453595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descr=" " title=" "/>
          <p:cNvSpPr/>
          <p:nvPr userDrawn="1"/>
        </p:nvSpPr>
        <p:spPr>
          <a:xfrm>
            <a:off x="4788024" y="1783978"/>
            <a:ext cx="4104457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5034082" y="2073800"/>
            <a:ext cx="3527425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279138" y="1775044"/>
            <a:ext cx="4177912" cy="4115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 flipV="1">
            <a:off x="4572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1350609" y="3506805"/>
            <a:ext cx="6435117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72493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6826" y="1773238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5076055" y="2060575"/>
            <a:ext cx="3741467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9" y="4506536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40619" y="4794618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3877" y="4507281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73106" y="4794618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350608" y="3636807"/>
            <a:ext cx="6425633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 descr=" " title=" "/>
          <p:cNvSpPr/>
          <p:nvPr userDrawn="1"/>
        </p:nvSpPr>
        <p:spPr>
          <a:xfrm>
            <a:off x="4283968" y="1260866"/>
            <a:ext cx="4248472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 descr=" " title=" "/>
          <p:cNvSpPr/>
          <p:nvPr userDrawn="1"/>
        </p:nvSpPr>
        <p:spPr>
          <a:xfrm>
            <a:off x="539751" y="5559554"/>
            <a:ext cx="4220780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 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522779" y="1265833"/>
            <a:ext cx="3751263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4760540" y="4076600"/>
            <a:ext cx="37719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636873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5604" y="1330305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247" y="450069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7"/>
          </p:nvPr>
        </p:nvSpPr>
        <p:spPr>
          <a:xfrm>
            <a:off x="4543592" y="1952344"/>
            <a:ext cx="4188918" cy="166565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Marcador de contenido 2"/>
          <p:cNvSpPr>
            <a:spLocks noGrp="1"/>
          </p:cNvSpPr>
          <p:nvPr>
            <p:ph sz="quarter" idx="25"/>
          </p:nvPr>
        </p:nvSpPr>
        <p:spPr>
          <a:xfrm>
            <a:off x="549599" y="3837049"/>
            <a:ext cx="3950393" cy="1536167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598134" y="1484784"/>
            <a:ext cx="3680890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826846" y="1488500"/>
            <a:ext cx="3576637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826846" y="3715470"/>
            <a:ext cx="3581573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8"/>
          </p:nvPr>
        </p:nvSpPr>
        <p:spPr>
          <a:xfrm>
            <a:off x="4598134" y="3715470"/>
            <a:ext cx="4150330" cy="250381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994" y="-1008"/>
            <a:ext cx="2786643" cy="6876000"/>
          </a:xfrm>
          <a:prstGeom prst="rect">
            <a:avLst/>
          </a:prstGeom>
        </p:spPr>
      </p:pic>
      <p:sp>
        <p:nvSpPr>
          <p:cNvPr id="6" name="Rectángulo 5" descr=" " title=" "/>
          <p:cNvSpPr/>
          <p:nvPr userDrawn="1"/>
        </p:nvSpPr>
        <p:spPr>
          <a:xfrm>
            <a:off x="0" y="0"/>
            <a:ext cx="6434287" cy="6883381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6" name="Imagen 15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2" y="379737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33" userDrawn="1">
          <p15:clr>
            <a:srgbClr val="F26B43"/>
          </p15:clr>
        </p15:guide>
        <p15:guide id="2" pos="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15816" cy="6451970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37838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8" name="Rectángulo 17" descr=" " title=" "/>
          <p:cNvSpPr/>
          <p:nvPr userDrawn="1"/>
        </p:nvSpPr>
        <p:spPr>
          <a:xfrm>
            <a:off x="2663281" y="0"/>
            <a:ext cx="6480720" cy="6451970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33" y="297782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6716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0" name="Rectángulo 9" descr=" " title=" "/>
          <p:cNvSpPr/>
          <p:nvPr userDrawn="1"/>
        </p:nvSpPr>
        <p:spPr>
          <a:xfrm>
            <a:off x="0" y="1592"/>
            <a:ext cx="9155488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 descr=" " title=" 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 descr="Banco de España Eurosistema" title="Logotip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55" y="262270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19" r:id="rId6"/>
    <p:sldLayoutId id="2147483720" r:id="rId7"/>
    <p:sldLayoutId id="2147483750" r:id="rId8"/>
    <p:sldLayoutId id="2147483765" r:id="rId9"/>
    <p:sldLayoutId id="2147483766" r:id="rId10"/>
    <p:sldLayoutId id="2147483767" r:id="rId11"/>
    <p:sldLayoutId id="2147483768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06" y="-19397"/>
            <a:ext cx="2797495" cy="6902777"/>
          </a:xfrm>
          <a:prstGeom prst="rect">
            <a:avLst/>
          </a:prstGeom>
        </p:spPr>
      </p:pic>
      <p:sp>
        <p:nvSpPr>
          <p:cNvPr id="5" name="Rectángulo 4" descr=" " title=" "/>
          <p:cNvSpPr/>
          <p:nvPr userDrawn="1"/>
        </p:nvSpPr>
        <p:spPr>
          <a:xfrm>
            <a:off x="0" y="-27384"/>
            <a:ext cx="6443165" cy="6910765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3" name="Imagen 12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6" y="406371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bde.es/f/webbde/INF/MenuVertical/AnalisisEconomico/BeLab/guia_usuario_mcb_en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Data </a:t>
            </a:r>
            <a:r>
              <a:rPr lang="es-ES_tradnl" dirty="0" err="1"/>
              <a:t>lab</a:t>
            </a:r>
            <a:r>
              <a:rPr lang="es-ES_tradnl" dirty="0"/>
              <a:t> of banco de España </a:t>
            </a:r>
            <a:r>
              <a:rPr lang="es-ES_tradnl" dirty="0" err="1"/>
              <a:t>BELab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Manuel Ortega </a:t>
            </a:r>
            <a:r>
              <a:rPr lang="es-ES_tradnl" dirty="0" err="1"/>
              <a:t>Ortega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Head of Central Balance </a:t>
            </a:r>
            <a:r>
              <a:rPr lang="es-ES_tradnl" dirty="0" err="1"/>
              <a:t>Sheet</a:t>
            </a:r>
            <a:r>
              <a:rPr lang="es-ES_tradnl" dirty="0"/>
              <a:t> Office </a:t>
            </a:r>
            <a:r>
              <a:rPr lang="es-ES_tradnl" dirty="0" err="1"/>
              <a:t>Division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6</a:t>
            </a:r>
            <a:r>
              <a:rPr lang="es-ES_tradnl" baseline="30000" dirty="0"/>
              <a:t>th</a:t>
            </a:r>
            <a:r>
              <a:rPr lang="es-ES_tradnl" dirty="0"/>
              <a:t> </a:t>
            </a:r>
            <a:r>
              <a:rPr lang="es-ES_tradnl" dirty="0" err="1"/>
              <a:t>inexda</a:t>
            </a:r>
            <a:r>
              <a:rPr lang="es-ES_tradnl" dirty="0"/>
              <a:t> meeting</a:t>
            </a:r>
          </a:p>
          <a:p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Paris</a:t>
            </a:r>
          </a:p>
          <a:p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November 22</a:t>
            </a:r>
            <a:r>
              <a:rPr lang="en-GB" baseline="30000" dirty="0" smtClean="0"/>
              <a:t>nd</a:t>
            </a:r>
            <a:r>
              <a:rPr lang="es-ES_tradnl" dirty="0" smtClean="0"/>
              <a:t>, </a:t>
            </a:r>
            <a:r>
              <a:rPr lang="es-ES_tradnl" dirty="0"/>
              <a:t>2019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 smtClean="0"/>
              <a:t>Statistics department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51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7"/>
          </p:nvPr>
        </p:nvSpPr>
        <p:spPr>
          <a:xfrm>
            <a:off x="3313891" y="1412776"/>
            <a:ext cx="5504883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B35C48"/>
                </a:solidFill>
              </a:rPr>
              <a:t>Addition of new databases</a:t>
            </a:r>
          </a:p>
          <a:p>
            <a:pPr marL="447675" lvl="0" indent="-271463">
              <a:buFont typeface="Wingdings" pitchFamily="2" charset="2"/>
              <a:buChar char="ü"/>
            </a:pPr>
            <a:r>
              <a:rPr lang="en-US" sz="2000" dirty="0" smtClean="0">
                <a:solidFill>
                  <a:sysClr val="windowText" lastClr="000000"/>
                </a:solidFill>
              </a:rPr>
              <a:t>Consolidated Groups databases: listed and non listed</a:t>
            </a:r>
          </a:p>
          <a:p>
            <a:pPr marL="447675" lvl="0" indent="-271463">
              <a:buFont typeface="Wingdings" pitchFamily="2" charset="2"/>
              <a:buChar char="ü"/>
            </a:pPr>
            <a:r>
              <a:rPr lang="en-US" sz="2000" dirty="0" smtClean="0">
                <a:solidFill>
                  <a:sysClr val="windowText" lastClr="000000"/>
                </a:solidFill>
              </a:rPr>
              <a:t>Group relations (group trees)</a:t>
            </a:r>
          </a:p>
          <a:p>
            <a:pPr marL="447675" lvl="0" indent="-271463">
              <a:buFont typeface="Wingdings" pitchFamily="2" charset="2"/>
              <a:buChar char="ü"/>
            </a:pPr>
            <a:r>
              <a:rPr lang="en-US" sz="2000" dirty="0" smtClean="0">
                <a:solidFill>
                  <a:sysClr val="windowText" lastClr="000000"/>
                </a:solidFill>
              </a:rPr>
              <a:t>Balances of Banks</a:t>
            </a:r>
          </a:p>
          <a:p>
            <a:pPr marL="447675" lvl="0" indent="-271463">
              <a:buFont typeface="Wingdings" pitchFamily="2" charset="2"/>
              <a:buChar char="ü"/>
            </a:pPr>
            <a:r>
              <a:rPr lang="en-US" sz="2000" dirty="0" smtClean="0">
                <a:solidFill>
                  <a:sysClr val="windowText" lastClr="000000"/>
                </a:solidFill>
              </a:rPr>
              <a:t>Other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BdE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micro data</a:t>
            </a:r>
          </a:p>
          <a:p>
            <a:pPr marL="447675" lvl="0" indent="-271463">
              <a:buFont typeface="Wingdings" pitchFamily="2" charset="2"/>
              <a:buChar char="ü"/>
            </a:pPr>
            <a:endParaRPr lang="en-US" sz="2000" dirty="0" smtClean="0">
              <a:solidFill>
                <a:srgbClr val="B35C48"/>
              </a:solidFill>
            </a:endParaRPr>
          </a:p>
          <a:p>
            <a:r>
              <a:rPr lang="en-US" sz="2000" dirty="0" smtClean="0">
                <a:solidFill>
                  <a:srgbClr val="B35C48"/>
                </a:solidFill>
              </a:rPr>
              <a:t>New </a:t>
            </a:r>
            <a:r>
              <a:rPr lang="en-US" sz="2000" dirty="0">
                <a:solidFill>
                  <a:srgbClr val="B35C48"/>
                </a:solidFill>
              </a:rPr>
              <a:t>dissemination </a:t>
            </a:r>
            <a:r>
              <a:rPr lang="en-US" sz="2000" dirty="0" smtClean="0">
                <a:solidFill>
                  <a:srgbClr val="B35C48"/>
                </a:solidFill>
              </a:rPr>
              <a:t>options (depending on confidentiality)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Remote access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Subrogated execution</a:t>
            </a:r>
            <a:endParaRPr lang="en-US" sz="2000" b="1" dirty="0" smtClean="0">
              <a:solidFill>
                <a:srgbClr val="B35C48"/>
              </a:solidFill>
            </a:endParaRPr>
          </a:p>
          <a:p>
            <a:endParaRPr lang="en-US" sz="2000" dirty="0" smtClean="0">
              <a:solidFill>
                <a:srgbClr val="B35C48"/>
              </a:solidFill>
            </a:endParaRPr>
          </a:p>
          <a:p>
            <a:r>
              <a:rPr lang="en-US" sz="2000" dirty="0" err="1" smtClean="0">
                <a:solidFill>
                  <a:srgbClr val="B35C48"/>
                </a:solidFill>
              </a:rPr>
              <a:t>BELab</a:t>
            </a:r>
            <a:r>
              <a:rPr lang="en-US" sz="2000" dirty="0" smtClean="0">
                <a:solidFill>
                  <a:srgbClr val="B35C48"/>
                </a:solidFill>
              </a:rPr>
              <a:t> included in the strategic plan of </a:t>
            </a:r>
            <a:r>
              <a:rPr lang="en-US" sz="2000" dirty="0" err="1" smtClean="0">
                <a:solidFill>
                  <a:srgbClr val="B35C48"/>
                </a:solidFill>
              </a:rPr>
              <a:t>Banco</a:t>
            </a:r>
            <a:r>
              <a:rPr lang="en-US" sz="2000" dirty="0" smtClean="0">
                <a:solidFill>
                  <a:srgbClr val="B35C48"/>
                </a:solidFill>
              </a:rPr>
              <a:t> de </a:t>
            </a:r>
            <a:r>
              <a:rPr lang="en-US" sz="2000" dirty="0" err="1" smtClean="0">
                <a:solidFill>
                  <a:srgbClr val="B35C48"/>
                </a:solidFill>
              </a:rPr>
              <a:t>España</a:t>
            </a:r>
            <a:r>
              <a:rPr lang="en-US" sz="2000" dirty="0" smtClean="0">
                <a:solidFill>
                  <a:srgbClr val="B35C48"/>
                </a:solidFill>
              </a:rPr>
              <a:t> (December 2019)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Título 6"/>
          <p:cNvSpPr>
            <a:spLocks noGrp="1"/>
          </p:cNvSpPr>
          <p:nvPr>
            <p:ph type="title"/>
          </p:nvPr>
        </p:nvSpPr>
        <p:spPr>
          <a:xfrm>
            <a:off x="323528" y="11121"/>
            <a:ext cx="7305083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LAB of banco de </a:t>
            </a:r>
            <a:r>
              <a:rPr lang="es-ES_tradnl" dirty="0" err="1" smtClean="0"/>
              <a:t>españa</a:t>
            </a:r>
            <a:endParaRPr lang="es-ES" dirty="0"/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352042" y="293980"/>
            <a:ext cx="7584731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future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8" y="1844824"/>
            <a:ext cx="2600325" cy="1752600"/>
          </a:xfrm>
          <a:prstGeom prst="rect">
            <a:avLst/>
          </a:prstGeom>
        </p:spPr>
      </p:pic>
      <p:sp>
        <p:nvSpPr>
          <p:cNvPr id="1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251520" y="1360318"/>
            <a:ext cx="2808312" cy="628522"/>
          </a:xfrm>
        </p:spPr>
        <p:txBody>
          <a:bodyPr/>
          <a:lstStyle/>
          <a:p>
            <a:r>
              <a:rPr lang="es-ES_tradnl" dirty="0" err="1" smtClean="0"/>
              <a:t>Future</a:t>
            </a:r>
            <a:r>
              <a:rPr lang="es-ES_tradnl" dirty="0" smtClean="0"/>
              <a:t> </a:t>
            </a:r>
            <a:r>
              <a:rPr lang="es-ES_tradnl" dirty="0" err="1" smtClean="0"/>
              <a:t>projects</a:t>
            </a:r>
            <a:endParaRPr lang="es-ES" dirty="0"/>
          </a:p>
        </p:txBody>
      </p:sp>
      <p:sp>
        <p:nvSpPr>
          <p:cNvPr id="8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51520" y="6525344"/>
            <a:ext cx="4536504" cy="259367"/>
          </a:xfrm>
        </p:spPr>
        <p:txBody>
          <a:bodyPr/>
          <a:lstStyle/>
          <a:p>
            <a:r>
              <a:rPr lang="es-ES_tradnl" sz="900" dirty="0" smtClean="0"/>
              <a:t>STATISTICS DEPARTMENT</a:t>
            </a:r>
            <a:endParaRPr lang="es-ES_tradnl" sz="9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0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34005" y="2780928"/>
            <a:ext cx="5393704" cy="773348"/>
          </a:xfrm>
        </p:spPr>
        <p:txBody>
          <a:bodyPr/>
          <a:lstStyle/>
          <a:p>
            <a:r>
              <a:rPr lang="es-ES" dirty="0" smtClean="0"/>
              <a:t>THANK YOU! </a:t>
            </a:r>
            <a:br>
              <a:rPr lang="es-ES" dirty="0" smtClean="0"/>
            </a:br>
            <a:r>
              <a:rPr lang="es-ES" dirty="0" smtClean="0"/>
              <a:t>QUESTIONS &amp; ANSWERS</a:t>
            </a:r>
            <a:br>
              <a:rPr lang="es-ES" dirty="0" smtClean="0"/>
            </a:br>
            <a:endParaRPr lang="es-ES_tradnl" dirty="0"/>
          </a:p>
        </p:txBody>
      </p:sp>
      <p:sp>
        <p:nvSpPr>
          <p:cNvPr id="4" name="Marcador de texto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sz="900" dirty="0" smtClean="0"/>
              <a:t>STATISTICS DEPARTMENT</a:t>
            </a:r>
            <a:endParaRPr lang="es-ES_tradnl" sz="9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08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Statistics department</a:t>
            </a:r>
          </a:p>
          <a:p>
            <a:endParaRPr lang="es-ES_tradn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Banco</a:t>
            </a:r>
            <a:r>
              <a:rPr lang="en-GB" dirty="0" smtClean="0"/>
              <a:t> de </a:t>
            </a:r>
            <a:r>
              <a:rPr lang="en-GB" dirty="0" err="1" smtClean="0"/>
              <a:t>España</a:t>
            </a:r>
            <a:r>
              <a:rPr lang="en-GB" dirty="0" smtClean="0"/>
              <a:t> launches </a:t>
            </a:r>
            <a:r>
              <a:rPr lang="en-GB" dirty="0" err="1" smtClean="0"/>
              <a:t>BELab</a:t>
            </a:r>
            <a:endParaRPr lang="en-GB" dirty="0" smtClean="0"/>
          </a:p>
          <a:p>
            <a:r>
              <a:rPr lang="en-GB" dirty="0" smtClean="0"/>
              <a:t>Pilot phase of </a:t>
            </a:r>
            <a:r>
              <a:rPr lang="en-GB" dirty="0" err="1" smtClean="0"/>
              <a:t>BELab</a:t>
            </a:r>
            <a:endParaRPr lang="en-GB" dirty="0" smtClean="0"/>
          </a:p>
          <a:p>
            <a:r>
              <a:rPr lang="en-GB" dirty="0" smtClean="0"/>
              <a:t>Some features of the Data base distributed</a:t>
            </a:r>
          </a:p>
          <a:p>
            <a:r>
              <a:rPr lang="en-GB" dirty="0" smtClean="0"/>
              <a:t>Output control</a:t>
            </a:r>
          </a:p>
          <a:p>
            <a:r>
              <a:rPr lang="en-GB" dirty="0" smtClean="0"/>
              <a:t>Future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72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Statistics department</a:t>
            </a:r>
          </a:p>
          <a:p>
            <a:endParaRPr lang="es-ES_tradnl" dirty="0"/>
          </a:p>
        </p:txBody>
      </p:sp>
      <p:sp>
        <p:nvSpPr>
          <p:cNvPr id="9" name="Título 6"/>
          <p:cNvSpPr>
            <a:spLocks noGrp="1"/>
          </p:cNvSpPr>
          <p:nvPr>
            <p:ph type="title"/>
          </p:nvPr>
        </p:nvSpPr>
        <p:spPr>
          <a:xfrm>
            <a:off x="219245" y="140278"/>
            <a:ext cx="7017051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</a:t>
            </a:r>
            <a:r>
              <a:rPr lang="es-ES_tradnl" dirty="0" err="1" smtClean="0"/>
              <a:t>lab</a:t>
            </a:r>
            <a:r>
              <a:rPr lang="es-ES_tradnl" dirty="0" smtClean="0"/>
              <a:t> of banco de españa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5217390" y="1323613"/>
            <a:ext cx="3747098" cy="165707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rgbClr val="B35C48"/>
                </a:solidFill>
              </a:rPr>
              <a:t>BELab, was launched on July 22nd 2019, by DG Economics, Statistics and Research</a:t>
            </a:r>
          </a:p>
        </p:txBody>
      </p:sp>
      <p:pic>
        <p:nvPicPr>
          <p:cNvPr id="19" name="Marcador de contenido 9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5066577" y="3501008"/>
            <a:ext cx="3546104" cy="24585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" y="1065129"/>
            <a:ext cx="5039544" cy="35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8"/>
          </p:nvPr>
        </p:nvSpPr>
        <p:spPr>
          <a:xfrm>
            <a:off x="557980" y="5635338"/>
            <a:ext cx="4220781" cy="360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On-site access, by “data room”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9"/>
          </p:nvPr>
        </p:nvSpPr>
        <p:spPr>
          <a:xfrm>
            <a:off x="4308989" y="1321174"/>
            <a:ext cx="4220781" cy="360363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Pilot</a:t>
            </a:r>
            <a:r>
              <a:rPr lang="es-ES_tradnl" dirty="0" smtClean="0"/>
              <a:t> </a:t>
            </a:r>
            <a:r>
              <a:rPr lang="es-ES_tradnl" dirty="0" err="1" smtClean="0"/>
              <a:t>phase</a:t>
            </a:r>
            <a:r>
              <a:rPr lang="es-ES_tradnl" dirty="0" smtClean="0"/>
              <a:t> 0: </a:t>
            </a:r>
            <a:r>
              <a:rPr lang="es-ES_tradnl" dirty="0" err="1" smtClean="0"/>
              <a:t>less</a:t>
            </a:r>
            <a:r>
              <a:rPr lang="es-ES_tradnl" dirty="0" smtClean="0"/>
              <a:t> </a:t>
            </a:r>
            <a:r>
              <a:rPr lang="es-ES_tradnl" dirty="0" err="1" smtClean="0"/>
              <a:t>sensitive</a:t>
            </a:r>
            <a:r>
              <a:rPr lang="es-ES_tradnl" dirty="0"/>
              <a:t> data </a:t>
            </a: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7"/>
          </p:nvPr>
        </p:nvSpPr>
        <p:spPr>
          <a:xfrm>
            <a:off x="4427984" y="1826058"/>
            <a:ext cx="3982793" cy="1890974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ysClr val="windowText" lastClr="000000"/>
                </a:solidFill>
              </a:rPr>
              <a:t>Microdata of </a:t>
            </a:r>
            <a:r>
              <a:rPr lang="en-US" dirty="0">
                <a:solidFill>
                  <a:sysClr val="windowText" lastClr="000000"/>
                </a:solidFill>
              </a:rPr>
              <a:t>annual accounts </a:t>
            </a:r>
            <a:r>
              <a:rPr lang="en-US" dirty="0" smtClean="0">
                <a:solidFill>
                  <a:sysClr val="windowText" lastClr="000000"/>
                </a:solidFill>
              </a:rPr>
              <a:t>of non </a:t>
            </a:r>
            <a:r>
              <a:rPr lang="en-US" dirty="0">
                <a:solidFill>
                  <a:sysClr val="windowText" lastClr="000000"/>
                </a:solidFill>
              </a:rPr>
              <a:t>financial corporations </a:t>
            </a:r>
            <a:r>
              <a:rPr lang="en-US" dirty="0" smtClean="0">
                <a:solidFill>
                  <a:sysClr val="windowText" lastClr="000000"/>
                </a:solidFill>
              </a:rPr>
              <a:t>provided by Central Balance Sheet Data Office (MCB)</a:t>
            </a:r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ysClr val="windowText" lastClr="000000"/>
                </a:solidFill>
              </a:rPr>
              <a:t>To begin with less sensitive data</a:t>
            </a:r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25"/>
          </p:nvPr>
        </p:nvSpPr>
        <p:spPr>
          <a:xfrm>
            <a:off x="557980" y="3789040"/>
            <a:ext cx="4158036" cy="1753201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“On </a:t>
            </a:r>
            <a:r>
              <a:rPr lang="en-US" dirty="0"/>
              <a:t>site” access </a:t>
            </a:r>
            <a:r>
              <a:rPr lang="en-US" dirty="0" smtClean="0"/>
              <a:t>only, using a data room in CBSO premises (Alcalá 522 </a:t>
            </a:r>
            <a:r>
              <a:rPr lang="en-US" dirty="0" err="1" smtClean="0"/>
              <a:t>st</a:t>
            </a:r>
            <a:r>
              <a:rPr lang="en-US" dirty="0" smtClean="0"/>
              <a:t>)</a:t>
            </a:r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First researcher: October 9</a:t>
            </a:r>
            <a:r>
              <a:rPr lang="en-US" baseline="30000" dirty="0" smtClean="0"/>
              <a:t>th</a:t>
            </a:r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r>
              <a:rPr lang="en-US" dirty="0"/>
              <a:t>Available </a:t>
            </a:r>
            <a:r>
              <a:rPr lang="en-US" dirty="0" smtClean="0"/>
              <a:t>software: R, </a:t>
            </a:r>
            <a:r>
              <a:rPr lang="en-US" dirty="0" err="1" smtClean="0"/>
              <a:t>Phyton</a:t>
            </a:r>
            <a:r>
              <a:rPr lang="en-US" dirty="0" smtClean="0"/>
              <a:t>, Stata</a:t>
            </a:r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Clr>
                <a:srgbClr val="B35C48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6" name="Marcador de posición de imagen 1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99" r="1099"/>
          <a:stretch>
            <a:fillRect/>
          </a:stretch>
        </p:blipFill>
        <p:spPr>
          <a:xfrm>
            <a:off x="467544" y="1412776"/>
            <a:ext cx="3419820" cy="1742473"/>
          </a:xfrm>
          <a:prstGeom prst="rect">
            <a:avLst/>
          </a:prstGeom>
        </p:spPr>
      </p:pic>
      <p:pic>
        <p:nvPicPr>
          <p:cNvPr id="17" name="Marcador de posición de imagen 1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807" b="11807"/>
          <a:stretch>
            <a:fillRect/>
          </a:stretch>
        </p:blipFill>
        <p:spPr>
          <a:xfrm>
            <a:off x="4760531" y="4006074"/>
            <a:ext cx="3859064" cy="1989627"/>
          </a:xfrm>
          <a:prstGeom prst="rect">
            <a:avLst/>
          </a:prstGeom>
        </p:spPr>
      </p:pic>
      <p:sp>
        <p:nvSpPr>
          <p:cNvPr id="13" name="Título 6"/>
          <p:cNvSpPr>
            <a:spLocks noGrp="1"/>
          </p:cNvSpPr>
          <p:nvPr>
            <p:ph type="title"/>
          </p:nvPr>
        </p:nvSpPr>
        <p:spPr>
          <a:xfrm>
            <a:off x="219245" y="140278"/>
            <a:ext cx="7305083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LAB of banco de españa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51520" y="6525344"/>
            <a:ext cx="4536504" cy="259367"/>
          </a:xfrm>
        </p:spPr>
        <p:txBody>
          <a:bodyPr/>
          <a:lstStyle/>
          <a:p>
            <a:r>
              <a:rPr lang="es-ES_tradnl" sz="900" dirty="0" smtClean="0"/>
              <a:t>STATISTICS DEPARTMENT</a:t>
            </a:r>
            <a:endParaRPr lang="es-ES_tradnl" sz="9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93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12" name="Marcador de contenido 12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676389" y="3348290"/>
          <a:ext cx="5688633" cy="352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Marcador de contenido 8"/>
          <p:cNvSpPr txBox="1">
            <a:spLocks/>
          </p:cNvSpPr>
          <p:nvPr/>
        </p:nvSpPr>
        <p:spPr>
          <a:xfrm>
            <a:off x="396428" y="1250049"/>
            <a:ext cx="8248553" cy="2592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B35C48"/>
                </a:solidFill>
              </a:rPr>
              <a:t>MCB sources (</a:t>
            </a:r>
            <a:r>
              <a:rPr lang="en-US" sz="2000" b="1" dirty="0" smtClean="0">
                <a:solidFill>
                  <a:srgbClr val="B35C48"/>
                </a:solidFill>
                <a:hlinkClick r:id="rId7"/>
              </a:rPr>
              <a:t>Microdata Central Balance Sheet Office</a:t>
            </a:r>
            <a:r>
              <a:rPr lang="en-US" sz="2000" b="1" dirty="0" smtClean="0">
                <a:solidFill>
                  <a:srgbClr val="B35C48"/>
                </a:solidFill>
              </a:rPr>
              <a:t>)</a:t>
            </a:r>
          </a:p>
          <a:p>
            <a:r>
              <a:rPr lang="en-US" sz="2000" dirty="0"/>
              <a:t>The </a:t>
            </a:r>
            <a:r>
              <a:rPr lang="en-US" sz="2000" dirty="0" err="1" smtClean="0"/>
              <a:t>microdata</a:t>
            </a:r>
            <a:r>
              <a:rPr lang="en-US" sz="2000" dirty="0" smtClean="0"/>
              <a:t> </a:t>
            </a:r>
            <a:r>
              <a:rPr lang="en-US" sz="2000" dirty="0"/>
              <a:t>offered in </a:t>
            </a:r>
            <a:r>
              <a:rPr lang="en-US" sz="2000" dirty="0" err="1"/>
              <a:t>BELab</a:t>
            </a:r>
            <a:r>
              <a:rPr lang="en-US" sz="2000" dirty="0"/>
              <a:t> </a:t>
            </a:r>
            <a:r>
              <a:rPr lang="en-US" sz="2000" dirty="0" smtClean="0"/>
              <a:t>come </a:t>
            </a:r>
            <a:r>
              <a:rPr lang="en-US" sz="2000" dirty="0"/>
              <a:t>from the CBI (Integrated Central Balance Sheet Data Office Survey) </a:t>
            </a:r>
            <a:r>
              <a:rPr lang="en-US" sz="2000" dirty="0" smtClean="0"/>
              <a:t>database: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/>
              <a:t>CBA </a:t>
            </a:r>
            <a:r>
              <a:rPr lang="en-US" sz="2000" dirty="0" smtClean="0"/>
              <a:t>database: </a:t>
            </a:r>
            <a:r>
              <a:rPr lang="en-US" sz="2000" dirty="0"/>
              <a:t>Central Balance Sheet Data Office Annual Survey, </a:t>
            </a:r>
            <a:r>
              <a:rPr lang="en-US" sz="2000" dirty="0" smtClean="0"/>
              <a:t>from </a:t>
            </a:r>
            <a:r>
              <a:rPr lang="en-US" sz="2000" b="1" dirty="0"/>
              <a:t>direct and voluntary </a:t>
            </a:r>
            <a:r>
              <a:rPr lang="en-US" sz="2000" dirty="0"/>
              <a:t>data contributions by reporting </a:t>
            </a:r>
            <a:r>
              <a:rPr lang="en-US" sz="2000" dirty="0" smtClean="0"/>
              <a:t>firms (mostly large companies)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CBB database: </a:t>
            </a:r>
            <a:r>
              <a:rPr lang="en-US" sz="2000" b="1" dirty="0" smtClean="0"/>
              <a:t>obligatory</a:t>
            </a:r>
            <a:r>
              <a:rPr lang="en-US" sz="2000" dirty="0" smtClean="0"/>
              <a:t> </a:t>
            </a:r>
            <a:r>
              <a:rPr lang="en-US" sz="2000" dirty="0"/>
              <a:t>filings of annual accounts in mercantile </a:t>
            </a:r>
            <a:r>
              <a:rPr lang="en-US" sz="2000" dirty="0" smtClean="0"/>
              <a:t>registries (mostly SMEs companies).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B35C48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4" name="Título 6"/>
          <p:cNvSpPr>
            <a:spLocks noGrp="1"/>
          </p:cNvSpPr>
          <p:nvPr>
            <p:ph type="title"/>
          </p:nvPr>
        </p:nvSpPr>
        <p:spPr>
          <a:xfrm>
            <a:off x="275411" y="-5163"/>
            <a:ext cx="7305083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 LAB of banco de </a:t>
            </a:r>
            <a:r>
              <a:rPr lang="es-ES_tradnl" dirty="0" err="1" smtClean="0"/>
              <a:t>españa</a:t>
            </a:r>
            <a:endParaRPr lang="es-ES" dirty="0"/>
          </a:p>
        </p:txBody>
      </p:sp>
      <p:sp>
        <p:nvSpPr>
          <p:cNvPr id="15" name="Título 6"/>
          <p:cNvSpPr txBox="1">
            <a:spLocks/>
          </p:cNvSpPr>
          <p:nvPr/>
        </p:nvSpPr>
        <p:spPr>
          <a:xfrm>
            <a:off x="323528" y="276394"/>
            <a:ext cx="5208467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MCB: </a:t>
            </a:r>
            <a:r>
              <a:rPr lang="es-ES_tradnl" dirty="0" err="1" smtClean="0"/>
              <a:t>Sources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8" name="Marcador de texto 13"/>
          <p:cNvSpPr txBox="1">
            <a:spLocks/>
          </p:cNvSpPr>
          <p:nvPr/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900" smtClean="0"/>
              <a:t>STATISTICS DEPARTMENT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4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3" name="Título 6"/>
          <p:cNvSpPr txBox="1">
            <a:spLocks/>
          </p:cNvSpPr>
          <p:nvPr/>
        </p:nvSpPr>
        <p:spPr>
          <a:xfrm>
            <a:off x="275411" y="-5163"/>
            <a:ext cx="7305083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Belab</a:t>
            </a:r>
            <a:r>
              <a:rPr lang="es-ES_tradnl" dirty="0" smtClean="0"/>
              <a:t>: </a:t>
            </a:r>
            <a:r>
              <a:rPr lang="es-ES_tradnl" dirty="0" err="1" smtClean="0"/>
              <a:t>The</a:t>
            </a:r>
            <a:r>
              <a:rPr lang="es-ES_tradnl" dirty="0" smtClean="0"/>
              <a:t> data LAB of banco de </a:t>
            </a:r>
            <a:r>
              <a:rPr lang="es-ES_tradnl" dirty="0" err="1" smtClean="0"/>
              <a:t>españa</a:t>
            </a:r>
            <a:endParaRPr lang="es-ES" dirty="0"/>
          </a:p>
        </p:txBody>
      </p:sp>
      <p:sp>
        <p:nvSpPr>
          <p:cNvPr id="14" name="Título 6"/>
          <p:cNvSpPr txBox="1">
            <a:spLocks/>
          </p:cNvSpPr>
          <p:nvPr/>
        </p:nvSpPr>
        <p:spPr>
          <a:xfrm>
            <a:off x="323528" y="276394"/>
            <a:ext cx="6984776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MCB: </a:t>
            </a:r>
            <a:r>
              <a:rPr lang="es-ES_tradnl" dirty="0" err="1" smtClean="0"/>
              <a:t>number</a:t>
            </a:r>
            <a:r>
              <a:rPr lang="es-ES_tradnl" dirty="0" smtClean="0"/>
              <a:t> of </a:t>
            </a:r>
            <a:r>
              <a:rPr lang="es-ES_tradnl" dirty="0" err="1" smtClean="0"/>
              <a:t>companies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-84629" y="955653"/>
            <a:ext cx="8401045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23528" y="746666"/>
            <a:ext cx="8395459" cy="267800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432"/>
              </a:spcAft>
            </a:pPr>
            <a:r>
              <a:rPr lang="en-US" sz="2000" b="1" dirty="0">
                <a:solidFill>
                  <a:srgbClr val="B35C48"/>
                </a:solidFill>
              </a:rPr>
              <a:t>Available </a:t>
            </a:r>
            <a:r>
              <a:rPr lang="en-US" sz="2000" b="1" dirty="0" smtClean="0">
                <a:solidFill>
                  <a:srgbClr val="B35C48"/>
                </a:solidFill>
              </a:rPr>
              <a:t>data bases </a:t>
            </a:r>
            <a:r>
              <a:rPr lang="en-US" sz="2000" b="1" dirty="0">
                <a:solidFill>
                  <a:srgbClr val="B35C48"/>
                </a:solidFill>
              </a:rPr>
              <a:t>and </a:t>
            </a:r>
            <a:r>
              <a:rPr lang="en-US" sz="2000" b="1" dirty="0" smtClean="0">
                <a:solidFill>
                  <a:srgbClr val="B35C48"/>
                </a:solidFill>
              </a:rPr>
              <a:t>blocks of information:</a:t>
            </a:r>
            <a:endParaRPr lang="en-US" sz="2000" b="1" dirty="0">
              <a:solidFill>
                <a:srgbClr val="B35C48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432"/>
              </a:spcAft>
            </a:pPr>
            <a:r>
              <a:rPr lang="en-US" sz="2000" dirty="0"/>
              <a:t>Researchers can choose between two different blocks of information: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432"/>
              </a:spcAft>
              <a:buFont typeface="Wingdings" panose="05000000000000000000" pitchFamily="2" charset="2"/>
              <a:buChar char="ü"/>
            </a:pPr>
            <a:r>
              <a:rPr lang="en-US" sz="2000" dirty="0" smtClean="0"/>
              <a:t>Companies </a:t>
            </a:r>
            <a:r>
              <a:rPr lang="en-US" sz="2000" dirty="0"/>
              <a:t>that fulfil CB quality </a:t>
            </a:r>
            <a:r>
              <a:rPr lang="en-US" sz="2000" dirty="0" smtClean="0"/>
              <a:t>standards.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432"/>
              </a:spcAft>
              <a:buFont typeface="Wingdings" panose="05000000000000000000" pitchFamily="2" charset="2"/>
              <a:buChar char="ü"/>
            </a:pPr>
            <a:r>
              <a:rPr lang="en-US" sz="2000" dirty="0" smtClean="0"/>
              <a:t>All companies, </a:t>
            </a:r>
            <a:r>
              <a:rPr lang="en-US" sz="2000" dirty="0"/>
              <a:t>whether or </a:t>
            </a:r>
            <a:r>
              <a:rPr lang="en-US" sz="2000" dirty="0" smtClean="0"/>
              <a:t>not </a:t>
            </a:r>
            <a:r>
              <a:rPr lang="en-US" sz="2000" dirty="0"/>
              <a:t>they meet </a:t>
            </a:r>
            <a:r>
              <a:rPr lang="en-US" sz="2000" dirty="0" smtClean="0"/>
              <a:t>CB </a:t>
            </a:r>
            <a:r>
              <a:rPr lang="en-US" sz="2000" dirty="0"/>
              <a:t>quality </a:t>
            </a:r>
            <a:r>
              <a:rPr lang="en-US" sz="2000" dirty="0" smtClean="0"/>
              <a:t>standards.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432"/>
              </a:spcAft>
            </a:pPr>
            <a:r>
              <a:rPr lang="en-US" sz="2000" dirty="0" smtClean="0"/>
              <a:t>Annual data are </a:t>
            </a:r>
            <a:r>
              <a:rPr lang="en-US" sz="2000" dirty="0"/>
              <a:t>available </a:t>
            </a:r>
            <a:r>
              <a:rPr lang="en-US" sz="2000" dirty="0" smtClean="0"/>
              <a:t>since </a:t>
            </a:r>
            <a:r>
              <a:rPr lang="en-US" sz="2000" dirty="0"/>
              <a:t>1995. </a:t>
            </a:r>
            <a:r>
              <a:rPr lang="en-US" sz="2000" dirty="0" smtClean="0"/>
              <a:t>Number </a:t>
            </a:r>
            <a:r>
              <a:rPr lang="en-US" sz="2000" dirty="0"/>
              <a:t>of companies has been increasing due to the higher </a:t>
            </a:r>
            <a:r>
              <a:rPr lang="en-US" sz="2000" dirty="0" smtClean="0"/>
              <a:t>deposit </a:t>
            </a:r>
            <a:r>
              <a:rPr lang="en-US" sz="2000" dirty="0"/>
              <a:t>in electronic format and the greater processing capacity.</a:t>
            </a:r>
            <a:endParaRPr lang="es-ES" sz="2000" dirty="0"/>
          </a:p>
        </p:txBody>
      </p:sp>
      <p:sp>
        <p:nvSpPr>
          <p:cNvPr id="5" name="Explosión 2 4"/>
          <p:cNvSpPr/>
          <p:nvPr/>
        </p:nvSpPr>
        <p:spPr>
          <a:xfrm>
            <a:off x="-84630" y="4855485"/>
            <a:ext cx="4440605" cy="17579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2.307.101 </a:t>
            </a:r>
          </a:p>
          <a:p>
            <a:pPr algn="ctr"/>
            <a:r>
              <a:rPr lang="es-ES_tradnl" sz="1400" b="1" dirty="0" err="1">
                <a:solidFill>
                  <a:schemeClr val="bg1"/>
                </a:solidFill>
              </a:rPr>
              <a:t>d</a:t>
            </a:r>
            <a:r>
              <a:rPr lang="es-ES_tradnl" sz="1400" b="1" dirty="0" err="1" smtClean="0">
                <a:solidFill>
                  <a:schemeClr val="bg1"/>
                </a:solidFill>
              </a:rPr>
              <a:t>ifferent</a:t>
            </a:r>
            <a:r>
              <a:rPr lang="es-ES_tradnl" sz="1400" b="1" dirty="0" smtClean="0">
                <a:solidFill>
                  <a:schemeClr val="bg1"/>
                </a:solidFill>
              </a:rPr>
              <a:t>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companies</a:t>
            </a:r>
            <a:r>
              <a:rPr lang="es-ES_tradnl" sz="1400" b="1" dirty="0" smtClean="0">
                <a:solidFill>
                  <a:schemeClr val="bg1"/>
                </a:solidFill>
              </a:rPr>
              <a:t> in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1400" b="1" dirty="0" smtClean="0">
                <a:solidFill>
                  <a:schemeClr val="bg1"/>
                </a:solidFill>
              </a:rPr>
              <a:t>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whole</a:t>
            </a:r>
            <a:r>
              <a:rPr lang="es-ES_tradnl" sz="1400" b="1" dirty="0" smtClean="0">
                <a:solidFill>
                  <a:schemeClr val="bg1"/>
                </a:solidFill>
              </a:rPr>
              <a:t> series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Explosión 2 16"/>
          <p:cNvSpPr/>
          <p:nvPr/>
        </p:nvSpPr>
        <p:spPr>
          <a:xfrm>
            <a:off x="4406492" y="4855485"/>
            <a:ext cx="4525226" cy="1584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448.497</a:t>
            </a:r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_tradnl" sz="1400" b="1" dirty="0" err="1" smtClean="0">
                <a:solidFill>
                  <a:schemeClr val="bg1"/>
                </a:solidFill>
              </a:rPr>
              <a:t>common</a:t>
            </a:r>
            <a:r>
              <a:rPr lang="es-ES_tradnl" sz="1400" b="1" dirty="0" smtClean="0">
                <a:solidFill>
                  <a:schemeClr val="bg1"/>
                </a:solidFill>
              </a:rPr>
              <a:t>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companies</a:t>
            </a:r>
            <a:r>
              <a:rPr lang="es-ES_tradnl" sz="1400" b="1" dirty="0" smtClean="0">
                <a:solidFill>
                  <a:schemeClr val="bg1"/>
                </a:solidFill>
              </a:rPr>
              <a:t> </a:t>
            </a:r>
            <a:r>
              <a:rPr lang="es-ES_tradnl" sz="1400" b="1" dirty="0">
                <a:solidFill>
                  <a:schemeClr val="bg1"/>
                </a:solidFill>
              </a:rPr>
              <a:t>in </a:t>
            </a:r>
            <a:r>
              <a:rPr lang="es-ES_tradnl" sz="1400" b="1" dirty="0" err="1">
                <a:solidFill>
                  <a:schemeClr val="bg1"/>
                </a:solidFill>
              </a:rPr>
              <a:t>the</a:t>
            </a:r>
            <a:r>
              <a:rPr lang="es-ES_tradnl" sz="1400" b="1" dirty="0">
                <a:solidFill>
                  <a:schemeClr val="bg1"/>
                </a:solidFill>
              </a:rPr>
              <a:t>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last</a:t>
            </a:r>
            <a:r>
              <a:rPr lang="es-ES_tradnl" sz="1400" b="1" dirty="0" smtClean="0">
                <a:solidFill>
                  <a:schemeClr val="bg1"/>
                </a:solidFill>
              </a:rPr>
              <a:t> 10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years</a:t>
            </a:r>
            <a:endParaRPr lang="es-ES_tradnl" sz="1400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(panel)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Marcador de texto 13"/>
          <p:cNvSpPr txBox="1">
            <a:spLocks/>
          </p:cNvSpPr>
          <p:nvPr/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900" smtClean="0"/>
              <a:t>STATISTICS DEPARTMENT</a:t>
            </a:r>
          </a:p>
          <a:p>
            <a:endParaRPr lang="es-ES_tradnl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487985"/>
              </p:ext>
            </p:extLst>
          </p:nvPr>
        </p:nvGraphicFramePr>
        <p:xfrm>
          <a:off x="467544" y="3447001"/>
          <a:ext cx="8064895" cy="136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8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8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5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00372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1995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2000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2010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2015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2016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2017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2018</a:t>
                      </a:r>
                      <a:endParaRPr lang="es-ES" sz="16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TOTAL 1995-2018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 err="1">
                          <a:effectLst/>
                        </a:rPr>
                        <a:t>All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companies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302.817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498.400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976.798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1.036.940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1.026.907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939.802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682.271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18.407.206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Fulfil quality standards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169.417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352.750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777.251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787.966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878.243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796.973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565.738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14.268.260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BdE Neue Helvetica 55 Roman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3" name="Título 6"/>
          <p:cNvSpPr>
            <a:spLocks noGrp="1"/>
          </p:cNvSpPr>
          <p:nvPr>
            <p:ph type="title"/>
          </p:nvPr>
        </p:nvSpPr>
        <p:spPr>
          <a:xfrm>
            <a:off x="275411" y="-5163"/>
            <a:ext cx="7305083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LAB of banco de españa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14" name="Título 6"/>
          <p:cNvSpPr txBox="1">
            <a:spLocks/>
          </p:cNvSpPr>
          <p:nvPr/>
        </p:nvSpPr>
        <p:spPr>
          <a:xfrm>
            <a:off x="323528" y="276394"/>
            <a:ext cx="5616624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mcb</a:t>
            </a:r>
            <a:r>
              <a:rPr lang="es-ES_tradnl" dirty="0" smtClean="0"/>
              <a:t>: variables (I)</a:t>
            </a:r>
            <a:endParaRPr lang="es-ES" dirty="0"/>
          </a:p>
        </p:txBody>
      </p:sp>
      <p:graphicFrame>
        <p:nvGraphicFramePr>
          <p:cNvPr id="20" name="Marcador de contenido 1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76482" y="1124744"/>
          <a:ext cx="7630939" cy="496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13"/>
          <p:cNvSpPr txBox="1">
            <a:spLocks/>
          </p:cNvSpPr>
          <p:nvPr/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900" smtClean="0"/>
              <a:t>STATISTICS DEPARTMENT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00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4" name="Título 6"/>
          <p:cNvSpPr>
            <a:spLocks noGrp="1"/>
          </p:cNvSpPr>
          <p:nvPr>
            <p:ph type="title"/>
          </p:nvPr>
        </p:nvSpPr>
        <p:spPr>
          <a:xfrm>
            <a:off x="275411" y="-5163"/>
            <a:ext cx="7305083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 LAB of banco de españa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15" name="Título 6"/>
          <p:cNvSpPr txBox="1">
            <a:spLocks/>
          </p:cNvSpPr>
          <p:nvPr/>
        </p:nvSpPr>
        <p:spPr>
          <a:xfrm>
            <a:off x="323528" y="276394"/>
            <a:ext cx="6624736" cy="282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mcb</a:t>
            </a:r>
            <a:r>
              <a:rPr lang="es-ES_tradnl" dirty="0" smtClean="0"/>
              <a:t>: variables (II)</a:t>
            </a:r>
            <a:endParaRPr lang="es-ES" dirty="0"/>
          </a:p>
        </p:txBody>
      </p:sp>
      <p:sp>
        <p:nvSpPr>
          <p:cNvPr id="18" name="Marcador de contenido 8"/>
          <p:cNvSpPr txBox="1">
            <a:spLocks/>
          </p:cNvSpPr>
          <p:nvPr/>
        </p:nvSpPr>
        <p:spPr>
          <a:xfrm>
            <a:off x="486256" y="791384"/>
            <a:ext cx="7094238" cy="3916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B35C48"/>
                </a:solidFill>
              </a:rPr>
              <a:t>Some identification variables…</a:t>
            </a:r>
            <a:endParaRPr lang="en-US" sz="20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1" name="Marcador de contenido 20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86256" y="1268760"/>
          <a:ext cx="7902168" cy="488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texto 13"/>
          <p:cNvSpPr txBox="1">
            <a:spLocks/>
          </p:cNvSpPr>
          <p:nvPr/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900" smtClean="0"/>
              <a:t>STATISTICS DEPARTMENT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37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251520" y="1360318"/>
            <a:ext cx="2808312" cy="628522"/>
          </a:xfrm>
        </p:spPr>
        <p:txBody>
          <a:bodyPr/>
          <a:lstStyle/>
          <a:p>
            <a:r>
              <a:rPr lang="es-ES_tradnl" dirty="0" smtClean="0"/>
              <a:t>Output control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251520" y="374391"/>
            <a:ext cx="6368978" cy="288001"/>
          </a:xfrm>
        </p:spPr>
        <p:txBody>
          <a:bodyPr/>
          <a:lstStyle/>
          <a:p>
            <a:r>
              <a:rPr lang="es-ES_tradnl" b="1" dirty="0" smtClean="0"/>
              <a:t>OUTPUT CONTROL</a:t>
            </a:r>
            <a:endParaRPr lang="es-ES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7"/>
          </p:nvPr>
        </p:nvSpPr>
        <p:spPr>
          <a:xfrm>
            <a:off x="3884290" y="1484785"/>
            <a:ext cx="4461292" cy="403244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 smtClean="0"/>
              <a:t>When </a:t>
            </a:r>
            <a:r>
              <a:rPr lang="en-GB" sz="1600" b="0" dirty="0"/>
              <a:t>the output </a:t>
            </a:r>
            <a:r>
              <a:rPr lang="en-GB" sz="1600" b="0" dirty="0" smtClean="0"/>
              <a:t>includes </a:t>
            </a:r>
            <a:r>
              <a:rPr lang="en-GB" sz="1600" b="0" dirty="0"/>
              <a:t>tables or charts </a:t>
            </a:r>
            <a:r>
              <a:rPr lang="en-GB" sz="1600" b="0" dirty="0" err="1" smtClean="0"/>
              <a:t>BELab</a:t>
            </a:r>
            <a:r>
              <a:rPr lang="en-GB" sz="1600" b="0" dirty="0" smtClean="0"/>
              <a:t> will ensure </a:t>
            </a:r>
            <a:r>
              <a:rPr lang="en-GB" sz="1600" b="0" dirty="0"/>
              <a:t>data confidentiality is safeguarded.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 smtClean="0"/>
              <a:t>For </a:t>
            </a:r>
            <a:r>
              <a:rPr lang="en-GB" sz="1600" b="0" dirty="0"/>
              <a:t>the cross-matching of any sector of activity, size or any other characteristic of the analysis, researchers </a:t>
            </a:r>
            <a:r>
              <a:rPr lang="en-GB" sz="1600" b="0" dirty="0" smtClean="0"/>
              <a:t>must </a:t>
            </a:r>
            <a:r>
              <a:rPr lang="en-GB" sz="1600" b="0" dirty="0"/>
              <a:t>offer the variables </a:t>
            </a:r>
            <a:r>
              <a:rPr lang="en-GB" sz="1600" b="0" dirty="0" smtClean="0"/>
              <a:t>n (number </a:t>
            </a:r>
            <a:r>
              <a:rPr lang="en-GB" sz="1600" b="0" dirty="0"/>
              <a:t>of agents included in the information </a:t>
            </a:r>
            <a:r>
              <a:rPr lang="en-GB" sz="1600" b="0" dirty="0" smtClean="0"/>
              <a:t>node) </a:t>
            </a:r>
            <a:r>
              <a:rPr lang="en-GB" sz="1600" b="0" dirty="0"/>
              <a:t>and ∂ (</a:t>
            </a:r>
            <a:r>
              <a:rPr lang="en-GB" sz="1600" b="0" dirty="0" smtClean="0"/>
              <a:t>contribution </a:t>
            </a:r>
            <a:r>
              <a:rPr lang="en-GB" sz="1600" b="0" dirty="0"/>
              <a:t>of these agents to the </a:t>
            </a:r>
            <a:r>
              <a:rPr lang="en-GB" sz="1600" b="0" dirty="0" smtClean="0"/>
              <a:t>node), </a:t>
            </a:r>
            <a:r>
              <a:rPr lang="en-GB" sz="1600" b="0" dirty="0"/>
              <a:t>for each variable analysed. </a:t>
            </a:r>
            <a:endParaRPr lang="en-GB" sz="1600" b="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0" dirty="0" smtClean="0"/>
              <a:t>The </a:t>
            </a:r>
            <a:r>
              <a:rPr lang="en-GB" sz="1600" b="0" dirty="0"/>
              <a:t>acceptable outer limits for the dissemination of the information are: </a:t>
            </a:r>
            <a:endParaRPr lang="en-GB" sz="1600" b="0" dirty="0" smtClean="0"/>
          </a:p>
          <a:p>
            <a:r>
              <a:rPr lang="en-GB" sz="1600" b="0" dirty="0" smtClean="0"/>
              <a:t>	n</a:t>
            </a:r>
            <a:r>
              <a:rPr lang="en-GB" sz="1600" b="0" dirty="0"/>
              <a:t>≥</a:t>
            </a:r>
            <a:r>
              <a:rPr lang="en-GB" sz="1600" b="0" dirty="0" smtClean="0"/>
              <a:t>3 and</a:t>
            </a:r>
            <a:r>
              <a:rPr lang="en-GB" sz="1600" b="0" dirty="0"/>
              <a:t>	∂≤85%</a:t>
            </a:r>
            <a:endParaRPr lang="es-ES" sz="1600" b="0" dirty="0"/>
          </a:p>
          <a:p>
            <a:r>
              <a:rPr lang="en-GB" dirty="0"/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11525"/>
            <a:ext cx="1743075" cy="2619375"/>
          </a:xfrm>
          <a:prstGeom prst="rect">
            <a:avLst/>
          </a:prstGeom>
        </p:spPr>
      </p:pic>
      <p:sp>
        <p:nvSpPr>
          <p:cNvPr id="13" name="Título 6"/>
          <p:cNvSpPr>
            <a:spLocks noGrp="1"/>
          </p:cNvSpPr>
          <p:nvPr>
            <p:ph type="title"/>
          </p:nvPr>
        </p:nvSpPr>
        <p:spPr>
          <a:xfrm>
            <a:off x="251520" y="94075"/>
            <a:ext cx="8064896" cy="282859"/>
          </a:xfrm>
        </p:spPr>
        <p:txBody>
          <a:bodyPr/>
          <a:lstStyle/>
          <a:p>
            <a:r>
              <a:rPr lang="es-ES_tradnl" dirty="0" smtClean="0"/>
              <a:t>Belab: </a:t>
            </a:r>
            <a:r>
              <a:rPr lang="es-ES_tradnl" dirty="0" err="1" smtClean="0"/>
              <a:t>The</a:t>
            </a:r>
            <a:r>
              <a:rPr lang="es-ES_tradnl" dirty="0" smtClean="0"/>
              <a:t> data LAB of banco de </a:t>
            </a:r>
            <a:r>
              <a:rPr lang="es-ES_tradnl" dirty="0" err="1" smtClean="0"/>
              <a:t>españa</a:t>
            </a:r>
            <a:endParaRPr lang="es-ES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sz="900" dirty="0" smtClean="0"/>
              <a:t>STATISTICS DEPARTMENT</a:t>
            </a:r>
            <a:endParaRPr lang="es-ES_tradnl" sz="9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63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PORTADA">
  <a:themeElements>
    <a:clrScheme name="Personalizado 37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A004EC-9D23-40B6-B448-983C2D34A3D7}" vid="{DE53430C-E30B-4F22-802B-4B420CEF68D7}"/>
    </a:ext>
  </a:extLst>
</a:theme>
</file>

<file path=ppt/theme/theme2.xml><?xml version="1.0" encoding="utf-8"?>
<a:theme xmlns:a="http://schemas.openxmlformats.org/drawingml/2006/main" name="2.INDICE">
  <a:themeElements>
    <a:clrScheme name="Personalizado 38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A004EC-9D23-40B6-B448-983C2D34A3D7}" vid="{A9334412-5748-4094-9EF7-CB62A9610B48}"/>
    </a:ext>
  </a:extLst>
</a:theme>
</file>

<file path=ppt/theme/theme3.xml><?xml version="1.0" encoding="utf-8"?>
<a:theme xmlns:a="http://schemas.openxmlformats.org/drawingml/2006/main" name="3.CONTENIDO">
  <a:themeElements>
    <a:clrScheme name="Personalizado 22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9AA004EC-9D23-40B6-B448-983C2D34A3D7}" vid="{30A89502-6FB7-4AAE-B2DA-389B05D77EA7}"/>
    </a:ext>
  </a:extLst>
</a:theme>
</file>

<file path=ppt/theme/theme4.xml><?xml version="1.0" encoding="utf-8"?>
<a:theme xmlns:a="http://schemas.openxmlformats.org/drawingml/2006/main" name="6.CIERRE">
  <a:themeElements>
    <a:clrScheme name="Personalizado 39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A004EC-9D23-40B6-B448-983C2D34A3D7}" vid="{FCF44346-5B4D-42F4-99DA-D3359F200E5C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Presentacion_cobre</Template>
  <TotalTime>0</TotalTime>
  <Words>713</Words>
  <Application>Microsoft Office PowerPoint</Application>
  <PresentationFormat>Affichage à l'écran (4:3)</PresentationFormat>
  <Paragraphs>150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BdE Neue Helvetica 55 Roman</vt:lpstr>
      <vt:lpstr>Calibri</vt:lpstr>
      <vt:lpstr>Gill Sans</vt:lpstr>
      <vt:lpstr>Helvetica</vt:lpstr>
      <vt:lpstr>Wingdings</vt:lpstr>
      <vt:lpstr>1.PORTADA</vt:lpstr>
      <vt:lpstr>2.INDICE</vt:lpstr>
      <vt:lpstr>3.CONTENIDO</vt:lpstr>
      <vt:lpstr>6.CIERRE</vt:lpstr>
      <vt:lpstr>Data lab of banco de España BELab</vt:lpstr>
      <vt:lpstr>content</vt:lpstr>
      <vt:lpstr>Belab: The data lab of banco de españa </vt:lpstr>
      <vt:lpstr>Belab: The data LAB of banco de españa </vt:lpstr>
      <vt:lpstr>Belab: The data  LAB of banco de españa</vt:lpstr>
      <vt:lpstr>Présentation PowerPoint</vt:lpstr>
      <vt:lpstr>Belab: The data LAB of banco de españa </vt:lpstr>
      <vt:lpstr>Belab: The data  LAB of banco de españa </vt:lpstr>
      <vt:lpstr>Belab: The data LAB of banco de españa</vt:lpstr>
      <vt:lpstr>Belab: The data LAB of banco de españa</vt:lpstr>
      <vt:lpstr>THANK YOU!  QUESTIONS &amp; ANSWERS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2019-09-12T09:55:31Z</dcterms:created>
  <dcterms:modified xsi:type="dcterms:W3CDTF">2019-11-29T09:23:07Z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